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71" r:id="rId1"/>
    <p:sldMasterId id="2147483684" r:id="rId2"/>
    <p:sldMasterId id="2147483694" r:id="rId3"/>
  </p:sldMasterIdLst>
  <p:notesMasterIdLst>
    <p:notesMasterId r:id="rId32"/>
  </p:notesMasterIdLst>
  <p:handoutMasterIdLst>
    <p:handoutMasterId r:id="rId33"/>
  </p:handoutMasterIdLst>
  <p:sldIdLst>
    <p:sldId id="256" r:id="rId4"/>
    <p:sldId id="258" r:id="rId5"/>
    <p:sldId id="342" r:id="rId6"/>
    <p:sldId id="289" r:id="rId7"/>
    <p:sldId id="372" r:id="rId8"/>
    <p:sldId id="261" r:id="rId9"/>
    <p:sldId id="290" r:id="rId10"/>
    <p:sldId id="266" r:id="rId11"/>
    <p:sldId id="445" r:id="rId12"/>
    <p:sldId id="311" r:id="rId13"/>
    <p:sldId id="313" r:id="rId14"/>
    <p:sldId id="472" r:id="rId15"/>
    <p:sldId id="310" r:id="rId16"/>
    <p:sldId id="514" r:id="rId17"/>
    <p:sldId id="515" r:id="rId18"/>
    <p:sldId id="268" r:id="rId19"/>
    <p:sldId id="529" r:id="rId20"/>
    <p:sldId id="532" r:id="rId21"/>
    <p:sldId id="265" r:id="rId22"/>
    <p:sldId id="283" r:id="rId23"/>
    <p:sldId id="334" r:id="rId24"/>
    <p:sldId id="320" r:id="rId25"/>
    <p:sldId id="319" r:id="rId26"/>
    <p:sldId id="284" r:id="rId27"/>
    <p:sldId id="531" r:id="rId28"/>
    <p:sldId id="375" r:id="rId29"/>
    <p:sldId id="339" r:id="rId30"/>
    <p:sldId id="340" r:id="rId31"/>
  </p:sldIdLst>
  <p:sldSz cx="9144000" cy="5143500" type="screen16x9"/>
  <p:notesSz cx="9947275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883D0B"/>
    <a:srgbClr val="0FB6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324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commentAuthors" Target="commentAuthor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828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2019/11/11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728" y="3300412"/>
            <a:ext cx="795782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141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916238" y="857250"/>
            <a:ext cx="4114800" cy="2314575"/>
          </a:xfrm>
          <a:ln>
            <a:solidFill>
              <a:srgbClr val="000000"/>
            </a:solidFill>
            <a:miter/>
          </a:ln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30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5634487" y="6513910"/>
            <a:ext cx="4310486" cy="3429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t>14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导入新知</a:t>
            </a:r>
          </a:p>
        </p:txBody>
      </p:sp>
    </p:spTree>
    <p:extLst>
      <p:ext uri="{BB962C8B-B14F-4D97-AF65-F5344CB8AC3E}">
        <p14:creationId xmlns:p14="http://schemas.microsoft.com/office/powerpoint/2010/main" val="3489938357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2019/11/11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869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/>
                </a:solidFill>
              </a:rPr>
              <a:pPr/>
              <a:t>2019/11/11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078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1_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9A0DB2DC-4C9A-4742-B13C-FB6460FD3503}" type="slidenum"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9759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843699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2019/11/11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71150026"/>
      </p:ext>
    </p:extLst>
  </p:cSld>
  <p:clrMapOvr>
    <a:masterClrMapping/>
  </p:clrMapOvr>
  <p:transition spd="slow">
    <p:random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601517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6461901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6065456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772239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0730394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2019/11/11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素养目标</a:t>
            </a:r>
          </a:p>
        </p:txBody>
      </p:sp>
    </p:spTree>
    <p:extLst>
      <p:ext uri="{BB962C8B-B14F-4D97-AF65-F5344CB8AC3E}">
        <p14:creationId xmlns:p14="http://schemas.microsoft.com/office/powerpoint/2010/main" val="3547245110"/>
      </p:ext>
    </p:extLst>
  </p:cSld>
  <p:clrMapOvr>
    <a:masterClrMapping/>
  </p:clrMapOvr>
  <p:transition spd="slow">
    <p:random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1867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33504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54001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2542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探究新知</a:t>
            </a:r>
          </a:p>
        </p:txBody>
      </p:sp>
    </p:spTree>
    <p:extLst>
      <p:ext uri="{BB962C8B-B14F-4D97-AF65-F5344CB8AC3E}">
        <p14:creationId xmlns:p14="http://schemas.microsoft.com/office/powerpoint/2010/main" val="532795798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</a:p>
        </p:txBody>
      </p:sp>
    </p:spTree>
    <p:extLst>
      <p:ext uri="{BB962C8B-B14F-4D97-AF65-F5344CB8AC3E}">
        <p14:creationId xmlns:p14="http://schemas.microsoft.com/office/powerpoint/2010/main" val="2211594360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</a:p>
        </p:txBody>
      </p:sp>
    </p:spTree>
    <p:extLst>
      <p:ext uri="{BB962C8B-B14F-4D97-AF65-F5344CB8AC3E}">
        <p14:creationId xmlns:p14="http://schemas.microsoft.com/office/powerpoint/2010/main" val="3357416480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课堂小结</a:t>
            </a:r>
          </a:p>
        </p:txBody>
      </p:sp>
    </p:spTree>
    <p:extLst>
      <p:ext uri="{BB962C8B-B14F-4D97-AF65-F5344CB8AC3E}">
        <p14:creationId xmlns:p14="http://schemas.microsoft.com/office/powerpoint/2010/main" val="1636107008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课后作业</a:t>
            </a:r>
          </a:p>
        </p:txBody>
      </p:sp>
    </p:spTree>
    <p:extLst>
      <p:ext uri="{BB962C8B-B14F-4D97-AF65-F5344CB8AC3E}">
        <p14:creationId xmlns:p14="http://schemas.microsoft.com/office/powerpoint/2010/main" val="1503564053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5693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6517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4577235" y="55376"/>
            <a:ext cx="35445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10.3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物体的浮沉条件及应用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noFill/>
            <a:ln w="28575" cap="flat" cmpd="sng" algn="ctr">
              <a:solidFill>
                <a:srgbClr val="FFC000">
                  <a:lumMod val="60000"/>
                  <a:lumOff val="40000"/>
                </a:srgbClr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noFill/>
            <a:ln w="19050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649615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4577235" y="55376"/>
            <a:ext cx="35445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10.3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物体的浮沉条件及应用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578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7343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hyperlink" Target="&#36718;&#33337;&#30340;&#21407;&#29702;.mp4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7.gif"/><Relationship Id="rId2" Type="http://schemas.openxmlformats.org/officeDocument/2006/relationships/hyperlink" Target="&#28508;&#27700;&#33351;&#30340;&#28014;&#27785;.swf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13.GIF"/><Relationship Id="rId4" Type="http://schemas.openxmlformats.org/officeDocument/2006/relationships/hyperlink" Target="&#29233;&#21098;&#36753;-&#28508;&#27700;&#33351;&#30340;&#28014;&#27785;.mp4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7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image" Target="../media/image21.wmf"/><Relationship Id="rId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png"/><Relationship Id="rId4" Type="http://schemas.openxmlformats.org/officeDocument/2006/relationships/image" Target="../media/image23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9.w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9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&#30416;&#27700;&#36873;&#31181;.mp4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resource\8x103\jpg\05904003.jpg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00"/>
            <a:ext cx="9144000" cy="514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标题 5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85800" y="1080770"/>
            <a:ext cx="7772400" cy="2214880"/>
          </a:xfrm>
        </p:spPr>
        <p:txBody>
          <a:bodyPr>
            <a:noAutofit/>
          </a:bodyPr>
          <a:lstStyle/>
          <a:p>
            <a:pPr algn="ctr" fontAlgn="base">
              <a:lnSpc>
                <a:spcPct val="110000"/>
              </a:lnSpc>
              <a:buClrTx/>
              <a:buSzTx/>
              <a:buFontTx/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第十章  浮力</a:t>
            </a:r>
            <a:b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</a:t>
            </a: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节  物体的浮沉条件及应用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-1270" y="11731"/>
            <a:ext cx="9046845" cy="684530"/>
            <a:chOff x="93" y="29"/>
            <a:chExt cx="14247" cy="1078"/>
          </a:xfrm>
        </p:grpSpPr>
        <p:pic>
          <p:nvPicPr>
            <p:cNvPr id="8" name="图片 3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1604" y="29"/>
              <a:ext cx="2736" cy="1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文本框 1"/>
            <p:cNvSpPr txBox="1"/>
            <p:nvPr/>
          </p:nvSpPr>
          <p:spPr>
            <a:xfrm>
              <a:off x="93" y="29"/>
              <a:ext cx="5258" cy="628"/>
            </a:xfrm>
            <a:prstGeom prst="rect">
              <a:avLst/>
            </a:prstGeom>
            <a:solidFill>
              <a:srgbClr val="0066CC"/>
            </a:solidFill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人教版 物理 八年级 下册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768600" y="563880"/>
            <a:ext cx="4213225" cy="463550"/>
            <a:chOff x="4360" y="888"/>
            <a:chExt cx="6635" cy="730"/>
          </a:xfrm>
        </p:grpSpPr>
        <p:grpSp>
          <p:nvGrpSpPr>
            <p:cNvPr id="5" name="组合 18"/>
            <p:cNvGrpSpPr/>
            <p:nvPr/>
          </p:nvGrpSpPr>
          <p:grpSpPr bwMode="auto">
            <a:xfrm>
              <a:off x="4360" y="946"/>
              <a:ext cx="2343" cy="672"/>
              <a:chOff x="2004695" y="686607"/>
              <a:chExt cx="1983740" cy="570436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00"/>
              </a:p>
            </p:txBody>
          </p:sp>
          <p:sp>
            <p:nvSpPr>
              <p:cNvPr id="8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16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ysClr val="window" lastClr="FFFFFF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知识点</a:t>
                </a:r>
                <a:r>
                  <a:rPr lang="zh-CN" altLang="en-US" sz="2400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400" b="1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7026" y="888"/>
              <a:ext cx="3969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charset="0"/>
                  <a:ea typeface="黑体" panose="02010609060101010101" pitchFamily="49" charset="-122"/>
                </a:rPr>
                <a:t>浮力的应用</a:t>
              </a:r>
            </a:p>
          </p:txBody>
        </p:sp>
      </p:grpSp>
      <p:sp>
        <p:nvSpPr>
          <p:cNvPr id="181251" name="文本占位符 181250"/>
          <p:cNvSpPr>
            <a:spLocks noGrp="1"/>
          </p:cNvSpPr>
          <p:nvPr/>
        </p:nvSpPr>
        <p:spPr>
          <a:xfrm>
            <a:off x="161924" y="1623685"/>
            <a:ext cx="8982076" cy="80264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Tx/>
              <a:buChar char="•"/>
              <a:defRPr sz="2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    早在殷商之前，我国古代人民对浮力就有深入的观察，到殷商时已由制</a:t>
            </a:r>
            <a:r>
              <a:rPr lang="zh-CN" altLang="en-US" sz="2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独木船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发展到用木板组成大的船体，这是我国最早的木船。</a:t>
            </a:r>
          </a:p>
        </p:txBody>
      </p:sp>
      <p:pic>
        <p:nvPicPr>
          <p:cNvPr id="181252" name="图片 181251" descr="独木舟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0" y="2541270"/>
            <a:ext cx="3602990" cy="24041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925830" y="4546600"/>
            <a:ext cx="147828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ea typeface="宋体" panose="02010600030101010101" pitchFamily="2" charset="-122"/>
              </a:rPr>
              <a:t>芦湖独木舟</a:t>
            </a:r>
          </a:p>
        </p:txBody>
      </p:sp>
      <p:pic>
        <p:nvPicPr>
          <p:cNvPr id="175108" name="图片 175107" descr="赣州古浮桥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6385" y="2541270"/>
            <a:ext cx="4570095" cy="2491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5107" name="文本占位符 175106"/>
          <p:cNvSpPr>
            <a:spLocks noGrp="1"/>
          </p:cNvSpPr>
          <p:nvPr/>
        </p:nvSpPr>
        <p:spPr>
          <a:xfrm>
            <a:off x="3964940" y="2541270"/>
            <a:ext cx="5179060" cy="129095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Tx/>
              <a:buChar char="•"/>
              <a:defRPr sz="2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latin typeface="Times New Roman" panose="02020603050405020304" charset="0"/>
                <a:ea typeface="宋体" panose="02010600030101010101" pitchFamily="2" charset="-122"/>
              </a:rPr>
              <a:t>        周朝以后不仅在小河上能架设浮桥，在黄河、长江这样的大河流上也多次架设过</a:t>
            </a:r>
            <a:r>
              <a:rPr lang="zh-CN" altLang="en-US" sz="2200" b="1" dirty="0">
                <a:solidFill>
                  <a:srgbClr val="FF3300"/>
                </a:solidFill>
                <a:latin typeface="Times New Roman" panose="02020603050405020304" charset="0"/>
                <a:ea typeface="宋体" panose="02010600030101010101" pitchFamily="2" charset="-122"/>
              </a:rPr>
              <a:t>浮桥</a:t>
            </a:r>
            <a:r>
              <a:rPr lang="zh-CN" altLang="en-US" sz="2200" b="1" dirty="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2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　</a:t>
            </a:r>
            <a:endParaRPr lang="zh-CN" altLang="en-US" sz="22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75109" name="文本框 175108"/>
          <p:cNvSpPr txBox="1"/>
          <p:nvPr/>
        </p:nvSpPr>
        <p:spPr>
          <a:xfrm>
            <a:off x="7731125" y="4621530"/>
            <a:ext cx="93503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</a:rPr>
              <a:t>浮桥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2100828" y="1124385"/>
            <a:ext cx="4938156" cy="495548"/>
            <a:chOff x="2506980" y="579256"/>
            <a:chExt cx="3958508" cy="495548"/>
          </a:xfrm>
        </p:grpSpPr>
        <p:pic>
          <p:nvPicPr>
            <p:cNvPr id="25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矩形 25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tabLst>
                  <a:tab pos="1971675" algn="l"/>
                </a:tabLst>
              </a:pPr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我国古代对浮力的应用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125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8125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7510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7510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1" grpId="0"/>
      <p:bldP spid="16" grpId="0"/>
      <p:bldP spid="175107" grpId="0"/>
      <p:bldP spid="17510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290215" y="3935583"/>
            <a:ext cx="1637543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</a:rPr>
              <a:t>轮船的原理</a:t>
            </a:r>
          </a:p>
        </p:txBody>
      </p:sp>
      <p:sp>
        <p:nvSpPr>
          <p:cNvPr id="142377" name="文本框 142376"/>
          <p:cNvSpPr txBox="1"/>
          <p:nvPr/>
        </p:nvSpPr>
        <p:spPr>
          <a:xfrm>
            <a:off x="3341914" y="1297229"/>
            <a:ext cx="5802086" cy="9787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工作原理：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将钢铁制做成空心的轮船，可以排开更多的水，使轮船漂浮在水面上。</a:t>
            </a:r>
            <a:endParaRPr lang="en-US" altLang="zh-CN" sz="2400" b="1" i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2383" name="文本框 142382"/>
          <p:cNvSpPr txBox="1"/>
          <p:nvPr/>
        </p:nvSpPr>
        <p:spPr>
          <a:xfrm>
            <a:off x="3674378" y="2282190"/>
            <a:ext cx="5141327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排水量（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排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）：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轮船满载时排开水的质量：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</a:rPr>
              <a:t>                F</a:t>
            </a:r>
            <a:r>
              <a:rPr lang="zh-CN" altLang="en-US" sz="2400" b="1" baseline="-25000" dirty="0">
                <a:latin typeface="Times New Roman" panose="02020603050405020304" charset="0"/>
                <a:ea typeface="宋体" panose="02010600030101010101" pitchFamily="2" charset="-122"/>
              </a:rPr>
              <a:t>浮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= 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</a:rPr>
              <a:t>m</a:t>
            </a:r>
            <a:r>
              <a:rPr lang="zh-CN" altLang="en-US" sz="2400" b="1" baseline="-25000" dirty="0">
                <a:latin typeface="Times New Roman" panose="02020603050405020304" charset="0"/>
                <a:ea typeface="宋体" panose="02010600030101010101" pitchFamily="2" charset="-122"/>
              </a:rPr>
              <a:t>排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</a:rPr>
              <a:t>g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=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</a:rPr>
              <a:t>G</a:t>
            </a:r>
            <a:r>
              <a:rPr lang="zh-CN" altLang="en-US" sz="2400" b="1" baseline="-25000" dirty="0">
                <a:latin typeface="Times New Roman" panose="02020603050405020304" charset="0"/>
                <a:ea typeface="宋体" panose="02010600030101010101" pitchFamily="2" charset="-122"/>
              </a:rPr>
              <a:t>船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</a:rPr>
              <a:t>=m</a:t>
            </a:r>
            <a:r>
              <a:rPr lang="zh-CN" altLang="en-US" sz="2400" b="1" baseline="-25000" dirty="0">
                <a:latin typeface="Times New Roman" panose="02020603050405020304" charset="0"/>
                <a:ea typeface="宋体" panose="02010600030101010101" pitchFamily="2" charset="-122"/>
              </a:rPr>
              <a:t>船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</a:rPr>
              <a:t>g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∴ 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</a:rPr>
              <a:t>m</a:t>
            </a:r>
            <a:r>
              <a:rPr lang="zh-CN" altLang="en-US" sz="2400" b="1" baseline="-25000" dirty="0">
                <a:latin typeface="Times New Roman" panose="02020603050405020304" charset="0"/>
                <a:ea typeface="宋体" panose="02010600030101010101" pitchFamily="2" charset="-122"/>
              </a:rPr>
              <a:t>船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= 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</a:rPr>
              <a:t>m</a:t>
            </a:r>
            <a:r>
              <a:rPr lang="zh-CN" altLang="en-US" sz="2400" b="1" baseline="-25000" dirty="0">
                <a:latin typeface="Times New Roman" panose="02020603050405020304" charset="0"/>
                <a:ea typeface="宋体" panose="02010600030101010101" pitchFamily="2" charset="-122"/>
              </a:rPr>
              <a:t>排</a:t>
            </a:r>
            <a:endParaRPr lang="en-US" altLang="zh-CN" sz="2400" b="1" baseline="-250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9" name="图片 8" descr="01353e5a6d95bca801213466b763b7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26" y="1609974"/>
            <a:ext cx="2844046" cy="21336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373417" y="4128769"/>
            <a:ext cx="246316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（漂浮物的特点）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148018" y="520817"/>
            <a:ext cx="2596718" cy="495548"/>
            <a:chOff x="2506980" y="579256"/>
            <a:chExt cx="3958508" cy="495548"/>
          </a:xfrm>
        </p:grpSpPr>
        <p:pic>
          <p:nvPicPr>
            <p:cNvPr id="20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tabLst>
                  <a:tab pos="1971675" algn="l"/>
                </a:tabLst>
              </a:pPr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轮船</a:t>
              </a:r>
            </a:p>
          </p:txBody>
        </p:sp>
      </p:grpSp>
      <p:pic>
        <p:nvPicPr>
          <p:cNvPr id="22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927758" y="3435667"/>
            <a:ext cx="275076" cy="3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8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83">
                                            <p:txEl>
                                              <p:charRg st="12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83">
                                            <p:txEl>
                                              <p:charRg st="25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83">
                                            <p:txEl>
                                              <p:charRg st="53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矩形 135169"/>
          <p:cNvSpPr/>
          <p:nvPr/>
        </p:nvSpPr>
        <p:spPr>
          <a:xfrm>
            <a:off x="405765" y="701675"/>
            <a:ext cx="833247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en-US" altLang="zh-CN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轮船总是漂浮在水面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上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一艘轮船从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河里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驶向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大海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，它受到的重力大小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（变大、变小、不变）；它受到的浮力大小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____________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（变大、变小、不变）；它排开水的体积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（变大、变小、不变）；轮船是下沉些还是上浮些？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__________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en-US" altLang="zh-CN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135171" name="组合 135170"/>
          <p:cNvGrpSpPr/>
          <p:nvPr/>
        </p:nvGrpSpPr>
        <p:grpSpPr>
          <a:xfrm>
            <a:off x="1142577" y="4205807"/>
            <a:ext cx="3600895" cy="978815"/>
            <a:chOff x="0" y="0"/>
            <a:chExt cx="2832" cy="1248"/>
          </a:xfrm>
        </p:grpSpPr>
        <p:sp>
          <p:nvSpPr>
            <p:cNvPr id="135172" name="矩形 135171"/>
            <p:cNvSpPr/>
            <p:nvPr/>
          </p:nvSpPr>
          <p:spPr>
            <a:xfrm>
              <a:off x="0" y="0"/>
              <a:ext cx="2832" cy="1248"/>
            </a:xfrm>
            <a:prstGeom prst="rect">
              <a:avLst/>
            </a:prstGeom>
            <a:solidFill>
              <a:srgbClr val="66FF33">
                <a:alpha val="50000"/>
              </a:srgb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35173" name="文本框 135172"/>
            <p:cNvSpPr txBox="1"/>
            <p:nvPr/>
          </p:nvSpPr>
          <p:spPr>
            <a:xfrm>
              <a:off x="816" y="548"/>
              <a:ext cx="816" cy="6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700" b="1" dirty="0">
                  <a:latin typeface="Times New Roman" panose="02020603050405020304" charset="0"/>
                  <a:ea typeface="隶书" pitchFamily="49" charset="-122"/>
                </a:rPr>
                <a:t>河水</a:t>
              </a:r>
            </a:p>
          </p:txBody>
        </p:sp>
      </p:grpSp>
      <p:grpSp>
        <p:nvGrpSpPr>
          <p:cNvPr id="135174" name="组合 135173"/>
          <p:cNvGrpSpPr/>
          <p:nvPr/>
        </p:nvGrpSpPr>
        <p:grpSpPr>
          <a:xfrm>
            <a:off x="4756570" y="4199853"/>
            <a:ext cx="3257952" cy="978815"/>
            <a:chOff x="0" y="0"/>
            <a:chExt cx="2928" cy="1248"/>
          </a:xfrm>
        </p:grpSpPr>
        <p:sp>
          <p:nvSpPr>
            <p:cNvPr id="135175" name="矩形 135174"/>
            <p:cNvSpPr/>
            <p:nvPr/>
          </p:nvSpPr>
          <p:spPr>
            <a:xfrm>
              <a:off x="0" y="0"/>
              <a:ext cx="2928" cy="1248"/>
            </a:xfrm>
            <a:prstGeom prst="rect">
              <a:avLst/>
            </a:prstGeom>
            <a:solidFill>
              <a:srgbClr val="C9D7D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35176" name="文本框 135175"/>
            <p:cNvSpPr txBox="1"/>
            <p:nvPr/>
          </p:nvSpPr>
          <p:spPr>
            <a:xfrm>
              <a:off x="1248" y="548"/>
              <a:ext cx="816" cy="6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700" b="1" dirty="0">
                  <a:latin typeface="Times New Roman" panose="02020603050405020304" charset="0"/>
                  <a:ea typeface="隶书" pitchFamily="49" charset="-122"/>
                </a:rPr>
                <a:t>海水</a:t>
              </a:r>
            </a:p>
          </p:txBody>
        </p:sp>
      </p:grpSp>
      <p:sp>
        <p:nvSpPr>
          <p:cNvPr id="135177" name="矩形 135176"/>
          <p:cNvSpPr/>
          <p:nvPr/>
        </p:nvSpPr>
        <p:spPr>
          <a:xfrm>
            <a:off x="2301689" y="1787978"/>
            <a:ext cx="84772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不变</a:t>
            </a:r>
          </a:p>
        </p:txBody>
      </p:sp>
      <p:sp>
        <p:nvSpPr>
          <p:cNvPr id="135178" name="矩形 135177"/>
          <p:cNvSpPr/>
          <p:nvPr/>
        </p:nvSpPr>
        <p:spPr>
          <a:xfrm>
            <a:off x="2865120" y="1214844"/>
            <a:ext cx="87820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不变</a:t>
            </a:r>
          </a:p>
        </p:txBody>
      </p:sp>
      <p:sp>
        <p:nvSpPr>
          <p:cNvPr id="135179" name="矩形 135178"/>
          <p:cNvSpPr/>
          <p:nvPr/>
        </p:nvSpPr>
        <p:spPr>
          <a:xfrm>
            <a:off x="1261110" y="2312670"/>
            <a:ext cx="91884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变小</a:t>
            </a:r>
          </a:p>
        </p:txBody>
      </p:sp>
      <p:grpSp>
        <p:nvGrpSpPr>
          <p:cNvPr id="135180" name="组合 135179"/>
          <p:cNvGrpSpPr/>
          <p:nvPr/>
        </p:nvGrpSpPr>
        <p:grpSpPr>
          <a:xfrm>
            <a:off x="2698606" y="3056922"/>
            <a:ext cx="2629225" cy="1486083"/>
            <a:chOff x="0" y="0"/>
            <a:chExt cx="2208" cy="1248"/>
          </a:xfrm>
        </p:grpSpPr>
        <p:sp>
          <p:nvSpPr>
            <p:cNvPr id="135181" name="任意多边形 135180"/>
            <p:cNvSpPr/>
            <p:nvPr/>
          </p:nvSpPr>
          <p:spPr>
            <a:xfrm>
              <a:off x="0" y="576"/>
              <a:ext cx="2208" cy="480"/>
            </a:xfrm>
            <a:custGeom>
              <a:avLst/>
              <a:gdLst>
                <a:gd name="txL" fmla="*/ 4666 w 21600"/>
                <a:gd name="txT" fmla="*/ 4666 h 21600"/>
                <a:gd name="txR" fmla="*/ 16933 w 21600"/>
                <a:gd name="txB" fmla="*/ 16933 h 21600"/>
              </a:gdLst>
              <a:ahLst/>
              <a:cxnLst>
                <a:cxn ang="0">
                  <a:pos x="18733" y="10800"/>
                </a:cxn>
                <a:cxn ang="90">
                  <a:pos x="10800" y="21600"/>
                </a:cxn>
                <a:cxn ang="180">
                  <a:pos x="2866" y="10800"/>
                </a:cxn>
                <a:cxn ang="270">
                  <a:pos x="10800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733" y="21600"/>
                  </a:lnTo>
                  <a:lnTo>
                    <a:pt x="15867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folHlink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35182" name="直接连接符 135181"/>
            <p:cNvSpPr/>
            <p:nvPr/>
          </p:nvSpPr>
          <p:spPr>
            <a:xfrm>
              <a:off x="1536" y="0"/>
              <a:ext cx="0" cy="57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5183" name="直角三角形 135182"/>
            <p:cNvSpPr/>
            <p:nvPr/>
          </p:nvSpPr>
          <p:spPr>
            <a:xfrm flipH="1">
              <a:off x="1152" y="0"/>
              <a:ext cx="384" cy="240"/>
            </a:xfrm>
            <a:prstGeom prst="rtTriangle">
              <a:avLst/>
            </a:prstGeom>
            <a:solidFill>
              <a:srgbClr val="FF0066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35184" name="任意多边形 135183"/>
            <p:cNvSpPr/>
            <p:nvPr/>
          </p:nvSpPr>
          <p:spPr>
            <a:xfrm>
              <a:off x="480" y="960"/>
              <a:ext cx="1248" cy="288"/>
            </a:xfrm>
            <a:custGeom>
              <a:avLst/>
              <a:gdLst>
                <a:gd name="txL" fmla="*/ 4500 w 21600"/>
                <a:gd name="txT" fmla="*/ 4500 h 21600"/>
                <a:gd name="txR" fmla="*/ 17100 w 21600"/>
                <a:gd name="txB" fmla="*/ 17100 h 21600"/>
              </a:gdLst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6FFFF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135185" name="组合 135184"/>
          <p:cNvGrpSpPr/>
          <p:nvPr/>
        </p:nvGrpSpPr>
        <p:grpSpPr>
          <a:xfrm>
            <a:off x="2698916" y="3056712"/>
            <a:ext cx="2629225" cy="1486083"/>
            <a:chOff x="0" y="0"/>
            <a:chExt cx="2208" cy="1248"/>
          </a:xfrm>
        </p:grpSpPr>
        <p:sp>
          <p:nvSpPr>
            <p:cNvPr id="135186" name="任意多边形 135185"/>
            <p:cNvSpPr/>
            <p:nvPr/>
          </p:nvSpPr>
          <p:spPr>
            <a:xfrm>
              <a:off x="0" y="576"/>
              <a:ext cx="2208" cy="480"/>
            </a:xfrm>
            <a:custGeom>
              <a:avLst/>
              <a:gdLst>
                <a:gd name="txL" fmla="*/ 4666 w 21600"/>
                <a:gd name="txT" fmla="*/ 4666 h 21600"/>
                <a:gd name="txR" fmla="*/ 16933 w 21600"/>
                <a:gd name="txB" fmla="*/ 16933 h 21600"/>
              </a:gdLst>
              <a:ahLst/>
              <a:cxnLst>
                <a:cxn ang="0">
                  <a:pos x="18733" y="10800"/>
                </a:cxn>
                <a:cxn ang="90">
                  <a:pos x="10800" y="21600"/>
                </a:cxn>
                <a:cxn ang="180">
                  <a:pos x="2866" y="10800"/>
                </a:cxn>
                <a:cxn ang="270">
                  <a:pos x="10800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733" y="21600"/>
                  </a:lnTo>
                  <a:lnTo>
                    <a:pt x="15867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folHlink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35187" name="直接连接符 135186"/>
            <p:cNvSpPr/>
            <p:nvPr/>
          </p:nvSpPr>
          <p:spPr>
            <a:xfrm>
              <a:off x="1536" y="0"/>
              <a:ext cx="0" cy="57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5188" name="直角三角形 135187"/>
            <p:cNvSpPr/>
            <p:nvPr/>
          </p:nvSpPr>
          <p:spPr>
            <a:xfrm flipH="1">
              <a:off x="1152" y="0"/>
              <a:ext cx="384" cy="240"/>
            </a:xfrm>
            <a:prstGeom prst="rtTriangle">
              <a:avLst/>
            </a:prstGeom>
            <a:solidFill>
              <a:srgbClr val="FF0066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35189" name="任意多边形 135188"/>
            <p:cNvSpPr/>
            <p:nvPr/>
          </p:nvSpPr>
          <p:spPr>
            <a:xfrm>
              <a:off x="480" y="960"/>
              <a:ext cx="1248" cy="288"/>
            </a:xfrm>
            <a:custGeom>
              <a:avLst/>
              <a:gdLst>
                <a:gd name="txL" fmla="*/ 4500 w 21600"/>
                <a:gd name="txT" fmla="*/ 4500 h 21600"/>
                <a:gd name="txR" fmla="*/ 17100 w 21600"/>
                <a:gd name="txB" fmla="*/ 17100 h 21600"/>
              </a:gdLst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6FFFF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2" name="矩形 1"/>
          <p:cNvSpPr/>
          <p:nvPr/>
        </p:nvSpPr>
        <p:spPr>
          <a:xfrm>
            <a:off x="1660525" y="2877185"/>
            <a:ext cx="91884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上浮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7292 -0.001852 L 0.014583 -0.005555 L 0.021875 -0.007406 L 0.029167 -0.009258 L 0.036458 -0.012961 L 0.043750 -0.012961 L 0.051042 -0.012961 L 0.059375 -0.016665 L 0.066667 -0.018516 L 0.073958 -0.018516 L 0.081250 -0.018516 L 0.089583 -0.022219 L 0.096875 -0.022219 L 0.105208 -0.022219 L 0.112500 -0.022219 L 0.120833 -0.022219 L 0.129167 -0.022219 L 0.136458 -0.022219 L 0.143750 -0.022219 L 0.151042 -0.022219 L 0.158333 -0.022219 L 0.165625 -0.022219 L 0.172917 -0.022219 L 0.180208 -0.022219 L 0.187500 -0.024071 L 0.194792 -0.024071 L 0.202083 -0.027774 L 0.209375 -0.027774 L 0.216667 -0.027774 L 0.223958 -0.027774 L 0.231250 -0.027774 L 0.238542 -0.027774 L 0.245833 -0.027774 L 0.253125 -0.027774 L 0.260417 -0.027774 L 0.268750 -0.027774 L 0.276042 -0.027774 L 0.283333 -0.027774 " pathEditMode="relative" ptsTypes="">
                                      <p:cBhvr>
                                        <p:cTn id="12" dur="2000" fill="hold"/>
                                        <p:tgtEl>
                                          <p:spTgt spid="135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5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5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5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0"/>
      <p:bldP spid="135177" grpId="0"/>
      <p:bldP spid="135178" grpId="0"/>
      <p:bldP spid="135179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224030" y="4004881"/>
            <a:ext cx="202682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latin typeface="Times New Roman" panose="02020603050405020304" charset="0"/>
                <a:ea typeface="宋体" panose="02010600030101010101" pitchFamily="2" charset="-122"/>
              </a:rPr>
              <a:t>潜水艇的原理</a:t>
            </a:r>
          </a:p>
        </p:txBody>
      </p:sp>
      <p:pic>
        <p:nvPicPr>
          <p:cNvPr id="4" name="图片 3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1120" y="1985068"/>
            <a:ext cx="3141345" cy="1951990"/>
          </a:xfrm>
          <a:prstGeom prst="rect">
            <a:avLst/>
          </a:prstGeom>
        </p:spPr>
      </p:pic>
      <p:pic>
        <p:nvPicPr>
          <p:cNvPr id="10" name="图片 9" descr="timg (1)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3775" y="1985068"/>
            <a:ext cx="3107690" cy="195199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655060" y="4004881"/>
            <a:ext cx="260439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Times New Roman" panose="02020603050405020304" charset="0"/>
                <a:ea typeface="宋体" panose="02010600030101010101" pitchFamily="2" charset="-122"/>
              </a:rPr>
              <a:t>潜水艇的工作过程</a:t>
            </a:r>
          </a:p>
        </p:txBody>
      </p:sp>
      <p:sp>
        <p:nvSpPr>
          <p:cNvPr id="145412" name="文本框 145411"/>
          <p:cNvSpPr txBox="1"/>
          <p:nvPr/>
        </p:nvSpPr>
        <p:spPr>
          <a:xfrm>
            <a:off x="867055" y="1238867"/>
            <a:ext cx="5517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工作原理：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靠改变自身重力上浮和下潜。</a:t>
            </a:r>
            <a:endParaRPr lang="en-US" altLang="zh-CN" sz="2400" b="1" i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148018" y="520817"/>
            <a:ext cx="2596718" cy="495548"/>
            <a:chOff x="2506980" y="579256"/>
            <a:chExt cx="3958508" cy="495548"/>
          </a:xfrm>
        </p:grpSpPr>
        <p:pic>
          <p:nvPicPr>
            <p:cNvPr id="21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tabLst>
                  <a:tab pos="1971675" algn="l"/>
                </a:tabLst>
              </a:pPr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潜水艇</a:t>
              </a:r>
            </a:p>
          </p:txBody>
        </p:sp>
      </p:grpSp>
      <p:pic>
        <p:nvPicPr>
          <p:cNvPr id="12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998199" y="3635880"/>
            <a:ext cx="275076" cy="3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2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390" y="897890"/>
            <a:ext cx="8552815" cy="38538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3" descr="20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20165" y="960647"/>
            <a:ext cx="714463" cy="21433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Picture 4" descr="20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35035" y="2152722"/>
            <a:ext cx="647780" cy="1442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Text Box 5"/>
          <p:cNvSpPr txBox="1"/>
          <p:nvPr/>
        </p:nvSpPr>
        <p:spPr>
          <a:xfrm>
            <a:off x="1125855" y="1318260"/>
            <a:ext cx="10058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</a:rPr>
              <a:t>上升</a:t>
            </a:r>
          </a:p>
        </p:txBody>
      </p:sp>
      <p:sp>
        <p:nvSpPr>
          <p:cNvPr id="15366" name="Text Box 6"/>
          <p:cNvSpPr txBox="1"/>
          <p:nvPr/>
        </p:nvSpPr>
        <p:spPr>
          <a:xfrm>
            <a:off x="4682742" y="1765915"/>
            <a:ext cx="539419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</a:rPr>
              <a:t>悬浮</a:t>
            </a:r>
          </a:p>
        </p:txBody>
      </p:sp>
      <p:sp>
        <p:nvSpPr>
          <p:cNvPr id="202759" name="Text Box 7"/>
          <p:cNvSpPr txBox="1"/>
          <p:nvPr/>
        </p:nvSpPr>
        <p:spPr>
          <a:xfrm>
            <a:off x="7853343" y="3630140"/>
            <a:ext cx="53942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</a:rPr>
              <a:t>下沉</a:t>
            </a:r>
          </a:p>
        </p:txBody>
      </p:sp>
      <p:sp>
        <p:nvSpPr>
          <p:cNvPr id="15368" name="Text Box 8"/>
          <p:cNvSpPr txBox="1"/>
          <p:nvPr/>
        </p:nvSpPr>
        <p:spPr>
          <a:xfrm>
            <a:off x="1923267" y="437515"/>
            <a:ext cx="5519420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鱼鳔的大小变化能使鱼在水中自由沉浮</a:t>
            </a:r>
          </a:p>
        </p:txBody>
      </p:sp>
      <p:pic>
        <p:nvPicPr>
          <p:cNvPr id="15369" name="Picture 9" descr="60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22670" y="2505075"/>
            <a:ext cx="850900" cy="18376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70" name="Rectangle 10"/>
          <p:cNvSpPr/>
          <p:nvPr/>
        </p:nvSpPr>
        <p:spPr>
          <a:xfrm>
            <a:off x="888165" y="2696895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</a:rPr>
              <a:t>鱼鳔</a:t>
            </a:r>
          </a:p>
        </p:txBody>
      </p:sp>
      <p:sp>
        <p:nvSpPr>
          <p:cNvPr id="15371" name="Rectangle 11"/>
          <p:cNvSpPr/>
          <p:nvPr/>
        </p:nvSpPr>
        <p:spPr>
          <a:xfrm>
            <a:off x="903409" y="3134445"/>
            <a:ext cx="60261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V</a:t>
            </a:r>
            <a:r>
              <a:rPr lang="zh-CN" altLang="en-US" sz="2400" b="1" baseline="-25000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排</a:t>
            </a:r>
          </a:p>
        </p:txBody>
      </p:sp>
      <p:sp>
        <p:nvSpPr>
          <p:cNvPr id="15372" name="Rectangle 12"/>
          <p:cNvSpPr/>
          <p:nvPr/>
        </p:nvSpPr>
        <p:spPr>
          <a:xfrm>
            <a:off x="903649" y="3595026"/>
            <a:ext cx="5683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浮</a:t>
            </a:r>
          </a:p>
        </p:txBody>
      </p:sp>
      <p:sp>
        <p:nvSpPr>
          <p:cNvPr id="15373" name="Rectangle 13"/>
          <p:cNvSpPr/>
          <p:nvPr/>
        </p:nvSpPr>
        <p:spPr>
          <a:xfrm>
            <a:off x="903649" y="4071561"/>
            <a:ext cx="18719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浮</a:t>
            </a:r>
            <a:r>
              <a:rPr lang="en-US" altLang="zh-CN" sz="2400" b="1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</a:t>
            </a:r>
            <a:r>
              <a:rPr lang="en-US" altLang="zh-CN" sz="2400" b="1" i="1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</a:p>
        </p:txBody>
      </p:sp>
      <p:sp>
        <p:nvSpPr>
          <p:cNvPr id="202772" name="Text Box 20"/>
          <p:cNvSpPr txBox="1"/>
          <p:nvPr/>
        </p:nvSpPr>
        <p:spPr>
          <a:xfrm>
            <a:off x="1783715" y="2696845"/>
            <a:ext cx="1024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变大</a:t>
            </a:r>
          </a:p>
        </p:txBody>
      </p:sp>
      <p:sp>
        <p:nvSpPr>
          <p:cNvPr id="202773" name="Text Box 21"/>
          <p:cNvSpPr txBox="1"/>
          <p:nvPr/>
        </p:nvSpPr>
        <p:spPr>
          <a:xfrm>
            <a:off x="1771015" y="3169285"/>
            <a:ext cx="10331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变大</a:t>
            </a:r>
          </a:p>
        </p:txBody>
      </p:sp>
      <p:sp>
        <p:nvSpPr>
          <p:cNvPr id="202774" name="Text Box 22"/>
          <p:cNvSpPr txBox="1"/>
          <p:nvPr/>
        </p:nvSpPr>
        <p:spPr>
          <a:xfrm>
            <a:off x="1771015" y="3594735"/>
            <a:ext cx="1049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变大</a:t>
            </a:r>
          </a:p>
        </p:txBody>
      </p:sp>
      <p:sp>
        <p:nvSpPr>
          <p:cNvPr id="202775" name="Text Box 23"/>
          <p:cNvSpPr txBox="1"/>
          <p:nvPr/>
        </p:nvSpPr>
        <p:spPr>
          <a:xfrm>
            <a:off x="1426210" y="4055110"/>
            <a:ext cx="7816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&gt;</a:t>
            </a:r>
          </a:p>
        </p:txBody>
      </p:sp>
      <p:sp>
        <p:nvSpPr>
          <p:cNvPr id="2" name="Rectangle 10"/>
          <p:cNvSpPr/>
          <p:nvPr/>
        </p:nvSpPr>
        <p:spPr>
          <a:xfrm>
            <a:off x="3397050" y="2965500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</a:rPr>
              <a:t>鱼鳔</a:t>
            </a:r>
          </a:p>
        </p:txBody>
      </p:sp>
      <p:sp>
        <p:nvSpPr>
          <p:cNvPr id="3" name="Rectangle 11"/>
          <p:cNvSpPr/>
          <p:nvPr/>
        </p:nvSpPr>
        <p:spPr>
          <a:xfrm>
            <a:off x="3412294" y="3403050"/>
            <a:ext cx="60261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V</a:t>
            </a:r>
            <a:r>
              <a:rPr lang="zh-CN" altLang="en-US" sz="2400" b="1" baseline="-25000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排</a:t>
            </a:r>
          </a:p>
        </p:txBody>
      </p:sp>
      <p:sp>
        <p:nvSpPr>
          <p:cNvPr id="4" name="Rectangle 12"/>
          <p:cNvSpPr/>
          <p:nvPr/>
        </p:nvSpPr>
        <p:spPr>
          <a:xfrm>
            <a:off x="3412534" y="3863631"/>
            <a:ext cx="5683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浮</a:t>
            </a:r>
          </a:p>
        </p:txBody>
      </p:sp>
      <p:sp>
        <p:nvSpPr>
          <p:cNvPr id="5" name="Rectangle 13"/>
          <p:cNvSpPr/>
          <p:nvPr/>
        </p:nvSpPr>
        <p:spPr>
          <a:xfrm>
            <a:off x="3412534" y="4340166"/>
            <a:ext cx="18719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浮</a:t>
            </a:r>
            <a:r>
              <a:rPr lang="en-US" altLang="zh-CN" sz="2400" b="1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</a:t>
            </a:r>
            <a:r>
              <a:rPr lang="en-US" altLang="zh-CN" sz="2400" b="1" i="1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</a:p>
        </p:txBody>
      </p:sp>
      <p:sp>
        <p:nvSpPr>
          <p:cNvPr id="6" name="Text Box 20"/>
          <p:cNvSpPr txBox="1"/>
          <p:nvPr/>
        </p:nvSpPr>
        <p:spPr>
          <a:xfrm>
            <a:off x="4292600" y="2965450"/>
            <a:ext cx="1024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适中</a:t>
            </a:r>
          </a:p>
        </p:txBody>
      </p:sp>
      <p:sp>
        <p:nvSpPr>
          <p:cNvPr id="7" name="Text Box 21"/>
          <p:cNvSpPr txBox="1"/>
          <p:nvPr/>
        </p:nvSpPr>
        <p:spPr>
          <a:xfrm>
            <a:off x="4279900" y="3437890"/>
            <a:ext cx="10331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适中</a:t>
            </a:r>
          </a:p>
        </p:txBody>
      </p:sp>
      <p:sp>
        <p:nvSpPr>
          <p:cNvPr id="8" name="Text Box 22"/>
          <p:cNvSpPr txBox="1"/>
          <p:nvPr/>
        </p:nvSpPr>
        <p:spPr>
          <a:xfrm>
            <a:off x="4279900" y="3863340"/>
            <a:ext cx="1049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适中</a:t>
            </a:r>
          </a:p>
        </p:txBody>
      </p:sp>
      <p:sp>
        <p:nvSpPr>
          <p:cNvPr id="9" name="Text Box 23"/>
          <p:cNvSpPr txBox="1"/>
          <p:nvPr/>
        </p:nvSpPr>
        <p:spPr>
          <a:xfrm>
            <a:off x="3935095" y="4323715"/>
            <a:ext cx="7816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=</a:t>
            </a:r>
          </a:p>
        </p:txBody>
      </p:sp>
      <p:sp>
        <p:nvSpPr>
          <p:cNvPr id="10" name="Rectangle 10"/>
          <p:cNvSpPr/>
          <p:nvPr/>
        </p:nvSpPr>
        <p:spPr>
          <a:xfrm>
            <a:off x="6090720" y="1130350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</a:rPr>
              <a:t>鱼鳔</a:t>
            </a:r>
          </a:p>
        </p:txBody>
      </p:sp>
      <p:sp>
        <p:nvSpPr>
          <p:cNvPr id="11" name="Rectangle 11"/>
          <p:cNvSpPr/>
          <p:nvPr/>
        </p:nvSpPr>
        <p:spPr>
          <a:xfrm>
            <a:off x="6105964" y="1567900"/>
            <a:ext cx="60261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V</a:t>
            </a:r>
            <a:r>
              <a:rPr lang="zh-CN" altLang="en-US" sz="2400" b="1" baseline="-25000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排</a:t>
            </a:r>
          </a:p>
        </p:txBody>
      </p:sp>
      <p:sp>
        <p:nvSpPr>
          <p:cNvPr id="12" name="Rectangle 12"/>
          <p:cNvSpPr/>
          <p:nvPr/>
        </p:nvSpPr>
        <p:spPr>
          <a:xfrm>
            <a:off x="6106204" y="2028481"/>
            <a:ext cx="5683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浮</a:t>
            </a:r>
          </a:p>
        </p:txBody>
      </p:sp>
      <p:sp>
        <p:nvSpPr>
          <p:cNvPr id="13" name="Rectangle 13"/>
          <p:cNvSpPr/>
          <p:nvPr/>
        </p:nvSpPr>
        <p:spPr>
          <a:xfrm>
            <a:off x="6106204" y="2505016"/>
            <a:ext cx="18719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浮</a:t>
            </a:r>
            <a:r>
              <a:rPr lang="en-US" altLang="zh-CN" sz="2400" b="1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</a:t>
            </a:r>
            <a:r>
              <a:rPr lang="en-US" altLang="zh-CN" sz="2400" b="1" i="1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</a:p>
        </p:txBody>
      </p:sp>
      <p:sp>
        <p:nvSpPr>
          <p:cNvPr id="14" name="Text Box 20"/>
          <p:cNvSpPr txBox="1"/>
          <p:nvPr/>
        </p:nvSpPr>
        <p:spPr>
          <a:xfrm>
            <a:off x="6986270" y="1130300"/>
            <a:ext cx="1024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变小</a:t>
            </a:r>
          </a:p>
        </p:txBody>
      </p:sp>
      <p:sp>
        <p:nvSpPr>
          <p:cNvPr id="15" name="Text Box 21"/>
          <p:cNvSpPr txBox="1"/>
          <p:nvPr/>
        </p:nvSpPr>
        <p:spPr>
          <a:xfrm>
            <a:off x="6973570" y="1602740"/>
            <a:ext cx="10331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变小</a:t>
            </a:r>
          </a:p>
        </p:txBody>
      </p:sp>
      <p:sp>
        <p:nvSpPr>
          <p:cNvPr id="16" name="Text Box 22"/>
          <p:cNvSpPr txBox="1"/>
          <p:nvPr/>
        </p:nvSpPr>
        <p:spPr>
          <a:xfrm>
            <a:off x="6973570" y="2028190"/>
            <a:ext cx="1049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变小</a:t>
            </a:r>
          </a:p>
        </p:txBody>
      </p:sp>
      <p:sp>
        <p:nvSpPr>
          <p:cNvPr id="17" name="Text Box 23"/>
          <p:cNvSpPr txBox="1"/>
          <p:nvPr/>
        </p:nvSpPr>
        <p:spPr>
          <a:xfrm>
            <a:off x="6623685" y="2503170"/>
            <a:ext cx="837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＜</a:t>
            </a: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0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0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536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2027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153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15366" grpId="0"/>
      <p:bldP spid="202759" grpId="0"/>
      <p:bldP spid="202772" grpId="0" bldLvl="0" animBg="1"/>
      <p:bldP spid="202773" grpId="0" bldLvl="0" animBg="1"/>
      <p:bldP spid="202774" grpId="0" bldLvl="0" animBg="1"/>
      <p:bldP spid="20277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4" descr="U2143P27T1D497180F3DT200804250920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6765" y="1762125"/>
            <a:ext cx="4166235" cy="2054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4" name="矩形 5"/>
          <p:cNvSpPr/>
          <p:nvPr/>
        </p:nvSpPr>
        <p:spPr>
          <a:xfrm>
            <a:off x="231775" y="1193165"/>
            <a:ext cx="8679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利用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密度比空气密度小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氦气、氢气、热空气等气体来工作的。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descr="u=112075768,475247213&amp;fm=26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6130" y="3727450"/>
            <a:ext cx="4166870" cy="1219200"/>
          </a:xfrm>
          <a:prstGeom prst="rect">
            <a:avLst/>
          </a:prstGeom>
        </p:spPr>
      </p:pic>
      <p:pic>
        <p:nvPicPr>
          <p:cNvPr id="4" name="图片 3" descr="timg (3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0" y="1762125"/>
            <a:ext cx="4488815" cy="3184525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148018" y="520817"/>
            <a:ext cx="2596718" cy="495548"/>
            <a:chOff x="2506980" y="579256"/>
            <a:chExt cx="3958508" cy="495548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矩形 15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tabLst>
                  <a:tab pos="1971675" algn="l"/>
                </a:tabLst>
              </a:pPr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气球和飞艇</a:t>
              </a:r>
            </a:p>
          </p:txBody>
        </p:sp>
      </p:grp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f4e74307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9945" y="3324225"/>
            <a:ext cx="2524125" cy="14763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0170" y="1083310"/>
            <a:ext cx="8963025" cy="406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利用如图中的量筒和水，测量小酒杯的密度（指图中小酒杯材料的密度）。实验步骤如下：</a:t>
            </a:r>
          </a:p>
          <a:p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向量筒中倒入适量的水，测出水的体积</a:t>
            </a:r>
            <a:r>
              <a:rPr lang="zh-CN" altLang="en-US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V</a:t>
            </a:r>
            <a:r>
              <a:rPr lang="zh-CN" altLang="en-US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。（水的密度为</a:t>
            </a:r>
            <a:r>
              <a:rPr lang="zh-CN" altLang="en-US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ρ</a:t>
            </a:r>
            <a:r>
              <a:rPr lang="zh-CN" altLang="en-US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</a:p>
          <a:p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将小酒杯放入量筒中，让其漂浮，读出水面所对的刻度值</a:t>
            </a:r>
            <a:r>
              <a:rPr lang="zh-CN" altLang="en-US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V</a:t>
            </a:r>
            <a:r>
              <a:rPr lang="zh-CN" altLang="en-US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</a:p>
          <a:p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将小酒杯浸没在水中，读出此时量筒中水面所对的刻度值</a:t>
            </a:r>
            <a:r>
              <a:rPr lang="zh-CN" altLang="en-US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V</a:t>
            </a:r>
            <a:r>
              <a:rPr lang="zh-CN" altLang="en-US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</a:p>
          <a:p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小酒杯的质量</a:t>
            </a:r>
            <a:r>
              <a:rPr lang="zh-CN" altLang="en-US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______________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</a:p>
          <a:p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(5)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小酒杯的体积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V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______________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en-US" altLang="zh-CN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endParaRPr lang="en-US" altLang="zh-CN" sz="10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endParaRPr lang="en-US" altLang="zh-CN" sz="16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(6)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小酒杯的密度为</a:t>
            </a:r>
            <a:r>
              <a:rPr lang="zh-CN" altLang="en-US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ρ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</a:p>
          <a:p>
            <a:r>
              <a:rPr lang="zh-CN" altLang="en-US" sz="16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                                        </a:t>
            </a:r>
            <a:r>
              <a:rPr lang="en-US" altLang="zh-CN" sz="16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__________________</a:t>
            </a:r>
            <a:endParaRPr lang="en-US" altLang="zh-CN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（用所测得的物理量和已知量来表示）。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072765" y="2925445"/>
            <a:ext cx="149542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ρ</a:t>
            </a:r>
            <a:r>
              <a:rPr lang="zh-CN" altLang="en-US" sz="20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0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（</a:t>
            </a:r>
            <a:r>
              <a:rPr lang="zh-CN" altLang="en-US" sz="20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V</a:t>
            </a:r>
            <a:r>
              <a:rPr lang="zh-CN" altLang="en-US" sz="20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-</a:t>
            </a:r>
            <a:r>
              <a:rPr lang="zh-CN" altLang="en-US" sz="20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V</a:t>
            </a:r>
            <a:r>
              <a:rPr lang="zh-CN" altLang="en-US" sz="20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284220" y="3324225"/>
            <a:ext cx="77152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V</a:t>
            </a:r>
            <a:r>
              <a:rPr lang="en-US" altLang="zh-CN" sz="2000" b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-</a:t>
            </a:r>
            <a:r>
              <a:rPr lang="zh-CN" altLang="en-US" sz="2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V</a:t>
            </a:r>
            <a:r>
              <a:rPr lang="zh-CN" altLang="en-US" sz="2000" b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endParaRPr lang="zh-CN" altLang="en-US" sz="2000" b="1"/>
          </a:p>
        </p:txBody>
      </p:sp>
      <p:graphicFrame>
        <p:nvGraphicFramePr>
          <p:cNvPr id="15" name="对象 14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0421769"/>
              </p:ext>
            </p:extLst>
          </p:nvPr>
        </p:nvGraphicFramePr>
        <p:xfrm>
          <a:off x="3236603" y="3814445"/>
          <a:ext cx="1474765" cy="84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Equation" r:id="rId4" imgW="1180800" imgH="672840" progId="Equation.DSMT4">
                  <p:embed/>
                </p:oleObj>
              </mc:Choice>
              <mc:Fallback>
                <p:oleObj name="Equation" r:id="rId4" imgW="1180800" imgH="672840" progId="Equation.DSMT4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36603" y="3814445"/>
                        <a:ext cx="1474765" cy="84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2323750" y="520817"/>
            <a:ext cx="4672668" cy="495548"/>
            <a:chOff x="2506980" y="579256"/>
            <a:chExt cx="3958508" cy="495548"/>
          </a:xfrm>
        </p:grpSpPr>
        <p:pic>
          <p:nvPicPr>
            <p:cNvPr id="18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tabLst>
                  <a:tab pos="1971675" algn="l"/>
                </a:tabLst>
              </a:pPr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利用漂浮条件测密度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0" name="左中括号 12319"/>
          <p:cNvSpPr/>
          <p:nvPr/>
        </p:nvSpPr>
        <p:spPr>
          <a:xfrm rot="-5400000">
            <a:off x="1670685" y="1499235"/>
            <a:ext cx="1378585" cy="1247775"/>
          </a:xfrm>
          <a:prstGeom prst="leftBracket">
            <a:avLst>
              <a:gd name="adj" fmla="val 966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19" name="直接连接符 12318"/>
          <p:cNvSpPr/>
          <p:nvPr/>
        </p:nvSpPr>
        <p:spPr>
          <a:xfrm flipV="1">
            <a:off x="1736090" y="1880235"/>
            <a:ext cx="390525" cy="635"/>
          </a:xfrm>
          <a:prstGeom prst="line">
            <a:avLst/>
          </a:prstGeom>
          <a:ln w="38100" cap="flat" cmpd="sng">
            <a:solidFill>
              <a:schemeClr val="hlink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2" name="左中括号 1"/>
          <p:cNvSpPr/>
          <p:nvPr/>
        </p:nvSpPr>
        <p:spPr>
          <a:xfrm rot="-5400000">
            <a:off x="2101850" y="1647190"/>
            <a:ext cx="516255" cy="466725"/>
          </a:xfrm>
          <a:prstGeom prst="leftBracket">
            <a:avLst>
              <a:gd name="adj" fmla="val 966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直接连接符 2"/>
          <p:cNvSpPr/>
          <p:nvPr/>
        </p:nvSpPr>
        <p:spPr>
          <a:xfrm flipV="1">
            <a:off x="2593340" y="1880870"/>
            <a:ext cx="390525" cy="635"/>
          </a:xfrm>
          <a:prstGeom prst="line">
            <a:avLst/>
          </a:prstGeom>
          <a:ln w="38100" cap="flat" cmpd="sng">
            <a:solidFill>
              <a:schemeClr val="hlink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4" name="左中括号 3"/>
          <p:cNvSpPr/>
          <p:nvPr/>
        </p:nvSpPr>
        <p:spPr>
          <a:xfrm rot="-5400000">
            <a:off x="3483610" y="1499235"/>
            <a:ext cx="1378585" cy="1247775"/>
          </a:xfrm>
          <a:prstGeom prst="leftBracket">
            <a:avLst>
              <a:gd name="adj" fmla="val 966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直接连接符 4"/>
          <p:cNvSpPr/>
          <p:nvPr/>
        </p:nvSpPr>
        <p:spPr>
          <a:xfrm flipV="1">
            <a:off x="3549015" y="1765935"/>
            <a:ext cx="390525" cy="635"/>
          </a:xfrm>
          <a:prstGeom prst="line">
            <a:avLst/>
          </a:prstGeom>
          <a:ln w="38100" cap="flat" cmpd="sng">
            <a:solidFill>
              <a:schemeClr val="hlink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6" name="左中括号 5"/>
          <p:cNvSpPr/>
          <p:nvPr/>
        </p:nvSpPr>
        <p:spPr>
          <a:xfrm rot="-5400000">
            <a:off x="3914775" y="1722755"/>
            <a:ext cx="516255" cy="466725"/>
          </a:xfrm>
          <a:prstGeom prst="leftBracket">
            <a:avLst>
              <a:gd name="adj" fmla="val 966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直接连接符 6"/>
          <p:cNvSpPr/>
          <p:nvPr/>
        </p:nvSpPr>
        <p:spPr>
          <a:xfrm flipV="1">
            <a:off x="4406265" y="1766570"/>
            <a:ext cx="390525" cy="635"/>
          </a:xfrm>
          <a:prstGeom prst="line">
            <a:avLst/>
          </a:prstGeom>
          <a:ln w="38100" cap="flat" cmpd="sng">
            <a:solidFill>
              <a:schemeClr val="hlink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8" name="左中括号 7"/>
          <p:cNvSpPr/>
          <p:nvPr/>
        </p:nvSpPr>
        <p:spPr>
          <a:xfrm rot="-5400000">
            <a:off x="5455285" y="1499235"/>
            <a:ext cx="1378585" cy="1247775"/>
          </a:xfrm>
          <a:prstGeom prst="leftBracket">
            <a:avLst>
              <a:gd name="adj" fmla="val 966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直接连接符 8"/>
          <p:cNvSpPr/>
          <p:nvPr/>
        </p:nvSpPr>
        <p:spPr>
          <a:xfrm flipV="1">
            <a:off x="5520690" y="1829435"/>
            <a:ext cx="390525" cy="635"/>
          </a:xfrm>
          <a:prstGeom prst="line">
            <a:avLst/>
          </a:prstGeom>
          <a:ln w="38100" cap="flat" cmpd="sng">
            <a:solidFill>
              <a:schemeClr val="hlink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0" name="左中括号 9"/>
          <p:cNvSpPr/>
          <p:nvPr/>
        </p:nvSpPr>
        <p:spPr>
          <a:xfrm rot="-5400000">
            <a:off x="5886450" y="1596390"/>
            <a:ext cx="516255" cy="466725"/>
          </a:xfrm>
          <a:prstGeom prst="leftBracket">
            <a:avLst>
              <a:gd name="adj" fmla="val 966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直接连接符 10"/>
          <p:cNvSpPr/>
          <p:nvPr/>
        </p:nvSpPr>
        <p:spPr>
          <a:xfrm flipV="1">
            <a:off x="6377940" y="1830070"/>
            <a:ext cx="390525" cy="635"/>
          </a:xfrm>
          <a:prstGeom prst="line">
            <a:avLst/>
          </a:prstGeom>
          <a:ln w="38100" cap="flat" cmpd="sng">
            <a:solidFill>
              <a:schemeClr val="hlink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14" name="组合 13"/>
          <p:cNvGrpSpPr/>
          <p:nvPr/>
        </p:nvGrpSpPr>
        <p:grpSpPr>
          <a:xfrm>
            <a:off x="3598545" y="1135380"/>
            <a:ext cx="688340" cy="1062355"/>
            <a:chOff x="4256" y="4477"/>
            <a:chExt cx="1084" cy="1673"/>
          </a:xfrm>
        </p:grpSpPr>
        <p:sp>
          <p:nvSpPr>
            <p:cNvPr id="12" name="椭圆 11"/>
            <p:cNvSpPr/>
            <p:nvPr/>
          </p:nvSpPr>
          <p:spPr>
            <a:xfrm>
              <a:off x="4890" y="5730"/>
              <a:ext cx="450" cy="4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4256" y="4477"/>
              <a:ext cx="870" cy="1275"/>
            </a:xfrm>
            <a:custGeom>
              <a:avLst/>
              <a:gdLst>
                <a:gd name="connisteX0" fmla="*/ 0 w 552450"/>
                <a:gd name="connsiteY0" fmla="*/ 0 h 809625"/>
                <a:gd name="connisteX1" fmla="*/ 85725 w 552450"/>
                <a:gd name="connsiteY1" fmla="*/ 95250 h 809625"/>
                <a:gd name="connisteX2" fmla="*/ 171450 w 552450"/>
                <a:gd name="connsiteY2" fmla="*/ 171450 h 809625"/>
                <a:gd name="connisteX3" fmla="*/ 238125 w 552450"/>
                <a:gd name="connsiteY3" fmla="*/ 200025 h 809625"/>
                <a:gd name="connisteX4" fmla="*/ 304800 w 552450"/>
                <a:gd name="connsiteY4" fmla="*/ 257175 h 809625"/>
                <a:gd name="connisteX5" fmla="*/ 381000 w 552450"/>
                <a:gd name="connsiteY5" fmla="*/ 342900 h 809625"/>
                <a:gd name="connisteX6" fmla="*/ 419100 w 552450"/>
                <a:gd name="connsiteY6" fmla="*/ 409575 h 809625"/>
                <a:gd name="connisteX7" fmla="*/ 447675 w 552450"/>
                <a:gd name="connsiteY7" fmla="*/ 476250 h 809625"/>
                <a:gd name="connisteX8" fmla="*/ 476250 w 552450"/>
                <a:gd name="connsiteY8" fmla="*/ 542925 h 809625"/>
                <a:gd name="connisteX9" fmla="*/ 504825 w 552450"/>
                <a:gd name="connsiteY9" fmla="*/ 609600 h 809625"/>
                <a:gd name="connisteX10" fmla="*/ 523875 w 552450"/>
                <a:gd name="connsiteY10" fmla="*/ 676275 h 809625"/>
                <a:gd name="connisteX11" fmla="*/ 542925 w 552450"/>
                <a:gd name="connsiteY11" fmla="*/ 742950 h 809625"/>
                <a:gd name="connisteX12" fmla="*/ 552450 w 552450"/>
                <a:gd name="connsiteY12" fmla="*/ 809625 h 80962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</a:cxnLst>
              <a:rect l="l" t="t" r="r" b="b"/>
              <a:pathLst>
                <a:path w="552450" h="809625">
                  <a:moveTo>
                    <a:pt x="0" y="0"/>
                  </a:moveTo>
                  <a:cubicBezTo>
                    <a:pt x="15240" y="17780"/>
                    <a:pt x="51435" y="60960"/>
                    <a:pt x="85725" y="95250"/>
                  </a:cubicBezTo>
                  <a:cubicBezTo>
                    <a:pt x="120015" y="129540"/>
                    <a:pt x="140970" y="150495"/>
                    <a:pt x="171450" y="171450"/>
                  </a:cubicBezTo>
                  <a:cubicBezTo>
                    <a:pt x="201930" y="192405"/>
                    <a:pt x="211455" y="182880"/>
                    <a:pt x="238125" y="200025"/>
                  </a:cubicBezTo>
                  <a:cubicBezTo>
                    <a:pt x="264795" y="217170"/>
                    <a:pt x="276225" y="228600"/>
                    <a:pt x="304800" y="257175"/>
                  </a:cubicBezTo>
                  <a:cubicBezTo>
                    <a:pt x="333375" y="285750"/>
                    <a:pt x="358140" y="312420"/>
                    <a:pt x="381000" y="342900"/>
                  </a:cubicBezTo>
                  <a:cubicBezTo>
                    <a:pt x="403860" y="373380"/>
                    <a:pt x="405765" y="382905"/>
                    <a:pt x="419100" y="409575"/>
                  </a:cubicBezTo>
                  <a:cubicBezTo>
                    <a:pt x="432435" y="436245"/>
                    <a:pt x="436245" y="449580"/>
                    <a:pt x="447675" y="476250"/>
                  </a:cubicBezTo>
                  <a:cubicBezTo>
                    <a:pt x="459105" y="502920"/>
                    <a:pt x="464820" y="516255"/>
                    <a:pt x="476250" y="542925"/>
                  </a:cubicBezTo>
                  <a:cubicBezTo>
                    <a:pt x="487680" y="569595"/>
                    <a:pt x="495300" y="582930"/>
                    <a:pt x="504825" y="609600"/>
                  </a:cubicBezTo>
                  <a:cubicBezTo>
                    <a:pt x="514350" y="636270"/>
                    <a:pt x="516255" y="649605"/>
                    <a:pt x="523875" y="676275"/>
                  </a:cubicBezTo>
                  <a:cubicBezTo>
                    <a:pt x="531495" y="702945"/>
                    <a:pt x="537210" y="716280"/>
                    <a:pt x="542925" y="742950"/>
                  </a:cubicBezTo>
                  <a:cubicBezTo>
                    <a:pt x="548640" y="769620"/>
                    <a:pt x="551180" y="797560"/>
                    <a:pt x="552450" y="809625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320030" y="1023620"/>
            <a:ext cx="669925" cy="1767205"/>
            <a:chOff x="4285" y="3367"/>
            <a:chExt cx="1055" cy="2783"/>
          </a:xfrm>
        </p:grpSpPr>
        <p:sp>
          <p:nvSpPr>
            <p:cNvPr id="16" name="椭圆 15"/>
            <p:cNvSpPr/>
            <p:nvPr/>
          </p:nvSpPr>
          <p:spPr>
            <a:xfrm>
              <a:off x="4890" y="5730"/>
              <a:ext cx="450" cy="4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4285" y="3367"/>
              <a:ext cx="841" cy="2385"/>
            </a:xfrm>
            <a:custGeom>
              <a:avLst/>
              <a:gdLst>
                <a:gd name="connisteX0" fmla="*/ 0 w 552450"/>
                <a:gd name="connsiteY0" fmla="*/ 0 h 809625"/>
                <a:gd name="connisteX1" fmla="*/ 85725 w 552450"/>
                <a:gd name="connsiteY1" fmla="*/ 95250 h 809625"/>
                <a:gd name="connisteX2" fmla="*/ 171450 w 552450"/>
                <a:gd name="connsiteY2" fmla="*/ 171450 h 809625"/>
                <a:gd name="connisteX3" fmla="*/ 238125 w 552450"/>
                <a:gd name="connsiteY3" fmla="*/ 200025 h 809625"/>
                <a:gd name="connisteX4" fmla="*/ 304800 w 552450"/>
                <a:gd name="connsiteY4" fmla="*/ 257175 h 809625"/>
                <a:gd name="connisteX5" fmla="*/ 381000 w 552450"/>
                <a:gd name="connsiteY5" fmla="*/ 342900 h 809625"/>
                <a:gd name="connisteX6" fmla="*/ 419100 w 552450"/>
                <a:gd name="connsiteY6" fmla="*/ 409575 h 809625"/>
                <a:gd name="connisteX7" fmla="*/ 447675 w 552450"/>
                <a:gd name="connsiteY7" fmla="*/ 476250 h 809625"/>
                <a:gd name="connisteX8" fmla="*/ 476250 w 552450"/>
                <a:gd name="connsiteY8" fmla="*/ 542925 h 809625"/>
                <a:gd name="connisteX9" fmla="*/ 504825 w 552450"/>
                <a:gd name="connsiteY9" fmla="*/ 609600 h 809625"/>
                <a:gd name="connisteX10" fmla="*/ 523875 w 552450"/>
                <a:gd name="connsiteY10" fmla="*/ 676275 h 809625"/>
                <a:gd name="connisteX11" fmla="*/ 542925 w 552450"/>
                <a:gd name="connsiteY11" fmla="*/ 742950 h 809625"/>
                <a:gd name="connisteX12" fmla="*/ 552450 w 552450"/>
                <a:gd name="connsiteY12" fmla="*/ 809625 h 80962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</a:cxnLst>
              <a:rect l="l" t="t" r="r" b="b"/>
              <a:pathLst>
                <a:path w="552450" h="809625">
                  <a:moveTo>
                    <a:pt x="0" y="0"/>
                  </a:moveTo>
                  <a:cubicBezTo>
                    <a:pt x="15240" y="17780"/>
                    <a:pt x="51435" y="60960"/>
                    <a:pt x="85725" y="95250"/>
                  </a:cubicBezTo>
                  <a:cubicBezTo>
                    <a:pt x="120015" y="129540"/>
                    <a:pt x="140970" y="150495"/>
                    <a:pt x="171450" y="171450"/>
                  </a:cubicBezTo>
                  <a:cubicBezTo>
                    <a:pt x="201930" y="192405"/>
                    <a:pt x="211455" y="182880"/>
                    <a:pt x="238125" y="200025"/>
                  </a:cubicBezTo>
                  <a:cubicBezTo>
                    <a:pt x="264795" y="217170"/>
                    <a:pt x="276225" y="228600"/>
                    <a:pt x="304800" y="257175"/>
                  </a:cubicBezTo>
                  <a:cubicBezTo>
                    <a:pt x="333375" y="285750"/>
                    <a:pt x="358140" y="312420"/>
                    <a:pt x="381000" y="342900"/>
                  </a:cubicBezTo>
                  <a:cubicBezTo>
                    <a:pt x="403860" y="373380"/>
                    <a:pt x="405765" y="382905"/>
                    <a:pt x="419100" y="409575"/>
                  </a:cubicBezTo>
                  <a:cubicBezTo>
                    <a:pt x="432435" y="436245"/>
                    <a:pt x="436245" y="449580"/>
                    <a:pt x="447675" y="476250"/>
                  </a:cubicBezTo>
                  <a:cubicBezTo>
                    <a:pt x="459105" y="502920"/>
                    <a:pt x="464820" y="516255"/>
                    <a:pt x="476250" y="542925"/>
                  </a:cubicBezTo>
                  <a:cubicBezTo>
                    <a:pt x="487680" y="569595"/>
                    <a:pt x="495300" y="582930"/>
                    <a:pt x="504825" y="609600"/>
                  </a:cubicBezTo>
                  <a:cubicBezTo>
                    <a:pt x="514350" y="636270"/>
                    <a:pt x="516255" y="649605"/>
                    <a:pt x="523875" y="676275"/>
                  </a:cubicBezTo>
                  <a:cubicBezTo>
                    <a:pt x="531495" y="702945"/>
                    <a:pt x="537210" y="716280"/>
                    <a:pt x="542925" y="742950"/>
                  </a:cubicBezTo>
                  <a:cubicBezTo>
                    <a:pt x="548640" y="769620"/>
                    <a:pt x="551180" y="797560"/>
                    <a:pt x="552450" y="809625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54050" y="1752600"/>
            <a:ext cx="1047750" cy="445135"/>
            <a:chOff x="1060" y="2460"/>
            <a:chExt cx="1650" cy="701"/>
          </a:xfrm>
        </p:grpSpPr>
        <p:sp>
          <p:nvSpPr>
            <p:cNvPr id="18" name="文本框 17"/>
            <p:cNvSpPr txBox="1"/>
            <p:nvPr/>
          </p:nvSpPr>
          <p:spPr>
            <a:xfrm>
              <a:off x="1060" y="2533"/>
              <a:ext cx="1210" cy="62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latin typeface="楷体" panose="02010609060101010101" charset="-122"/>
                  <a:ea typeface="楷体" panose="02010609060101010101" charset="-122"/>
                </a:rPr>
                <a:t>量杯</a:t>
              </a:r>
            </a:p>
          </p:txBody>
        </p:sp>
        <p:cxnSp>
          <p:nvCxnSpPr>
            <p:cNvPr id="19" name="直接箭头连接符 18"/>
            <p:cNvCxnSpPr/>
            <p:nvPr/>
          </p:nvCxnSpPr>
          <p:spPr>
            <a:xfrm flipV="1">
              <a:off x="2020" y="2460"/>
              <a:ext cx="690" cy="280"/>
            </a:xfrm>
            <a:prstGeom prst="straightConnector1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742315" y="979805"/>
            <a:ext cx="1315085" cy="569595"/>
            <a:chOff x="1060" y="2533"/>
            <a:chExt cx="2071" cy="897"/>
          </a:xfrm>
        </p:grpSpPr>
        <p:sp>
          <p:nvSpPr>
            <p:cNvPr id="22" name="文本框 21"/>
            <p:cNvSpPr txBox="1"/>
            <p:nvPr/>
          </p:nvSpPr>
          <p:spPr>
            <a:xfrm>
              <a:off x="1060" y="2533"/>
              <a:ext cx="1210" cy="62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latin typeface="楷体" panose="02010609060101010101" charset="-122"/>
                  <a:ea typeface="楷体" panose="02010609060101010101" charset="-122"/>
                </a:rPr>
                <a:t>小杯</a:t>
              </a:r>
            </a:p>
          </p:txBody>
        </p:sp>
        <p:cxnSp>
          <p:nvCxnSpPr>
            <p:cNvPr id="23" name="直接箭头连接符 22"/>
            <p:cNvCxnSpPr/>
            <p:nvPr/>
          </p:nvCxnSpPr>
          <p:spPr>
            <a:xfrm>
              <a:off x="2020" y="2740"/>
              <a:ext cx="1111" cy="690"/>
            </a:xfrm>
            <a:prstGeom prst="straightConnector1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23"/>
          <p:cNvSpPr txBox="1"/>
          <p:nvPr/>
        </p:nvSpPr>
        <p:spPr>
          <a:xfrm>
            <a:off x="298132" y="2976728"/>
            <a:ext cx="8606790" cy="119789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12000"/>
              </a:lnSpc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(</a:t>
            </a:r>
            <a:r>
              <a:rPr lang="zh-CN" altLang="en-US" sz="22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)</a:t>
            </a:r>
            <a:r>
              <a:rPr lang="zh-CN" altLang="en-US" sz="22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向量杯中倒入适量的水，将小杯漂浮在水面，记下量杯的示数</a:t>
            </a:r>
            <a:r>
              <a:rPr lang="zh-CN" altLang="en-US" sz="22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V</a:t>
            </a:r>
            <a:r>
              <a:rPr lang="zh-CN" altLang="en-US" sz="22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2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22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12000"/>
              </a:lnSpc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(</a:t>
            </a:r>
            <a:r>
              <a:rPr lang="zh-CN" altLang="en-US" sz="22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)</a:t>
            </a:r>
            <a:r>
              <a:rPr lang="zh-CN" altLang="en-US" sz="22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将石块放入小杯中，记下量杯的示数</a:t>
            </a:r>
            <a:r>
              <a:rPr lang="zh-CN" altLang="en-US" sz="22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V</a:t>
            </a:r>
            <a:r>
              <a:rPr lang="zh-CN" altLang="en-US" sz="22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2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22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12000"/>
              </a:lnSpc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(</a:t>
            </a:r>
            <a:r>
              <a:rPr lang="zh-CN" altLang="en-US" sz="22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)</a:t>
            </a:r>
            <a:r>
              <a:rPr lang="zh-CN" altLang="en-US" sz="22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将石块从小杯中取出，放入量杯中的水中，记下量杯的示数</a:t>
            </a:r>
            <a:r>
              <a:rPr lang="zh-CN" altLang="en-US" sz="22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V</a:t>
            </a:r>
            <a:r>
              <a:rPr lang="zh-CN" altLang="en-US" sz="22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</a:t>
            </a:r>
            <a:r>
              <a:rPr lang="zh-CN" altLang="en-US" sz="22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2200" b="1" dirty="0"/>
          </a:p>
        </p:txBody>
      </p:sp>
      <p:graphicFrame>
        <p:nvGraphicFramePr>
          <p:cNvPr id="26" name="对象 2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490720" y="4117975"/>
          <a:ext cx="1489710" cy="831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r:id="rId3" imgW="774065" imgH="431800" progId="Equation.KSEE3">
                  <p:embed/>
                </p:oleObj>
              </mc:Choice>
              <mc:Fallback>
                <p:oleObj r:id="rId3" imgW="774065" imgH="4318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90720" y="4117975"/>
                        <a:ext cx="1489710" cy="8312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文本框 26"/>
          <p:cNvSpPr txBox="1"/>
          <p:nvPr/>
        </p:nvSpPr>
        <p:spPr>
          <a:xfrm>
            <a:off x="2446655" y="4303395"/>
            <a:ext cx="2044065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石块的密度</a:t>
            </a:r>
            <a:r>
              <a:rPr lang="zh-CN" altLang="en-US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ρ</a:t>
            </a:r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endParaRPr lang="zh-CN" altLang="en-US" sz="2400" b="1"/>
          </a:p>
        </p:txBody>
      </p:sp>
      <p:grpSp>
        <p:nvGrpSpPr>
          <p:cNvPr id="37" name="组合 36"/>
          <p:cNvGrpSpPr/>
          <p:nvPr/>
        </p:nvGrpSpPr>
        <p:grpSpPr>
          <a:xfrm>
            <a:off x="2593340" y="520817"/>
            <a:ext cx="4554080" cy="495548"/>
            <a:chOff x="2506980" y="579256"/>
            <a:chExt cx="3958508" cy="495548"/>
          </a:xfrm>
        </p:grpSpPr>
        <p:pic>
          <p:nvPicPr>
            <p:cNvPr id="38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9" name="矩形 38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tabLst>
                  <a:tab pos="1971675" algn="l"/>
                </a:tabLst>
              </a:pPr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用量杯测石块密度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439" y="1046967"/>
            <a:ext cx="9031605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（2019•成都）将一枚重为0.5N的蛋放入一杯均匀盐水中，静止时如图所示，然后向杯子里加入一些清水，则（　　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A．鸡蛋会下沉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B．鸡蛋的重力增加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C．鸡蛋所受浮力变大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D．鸡蛋所受浮力为0.5N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779960" y="1721430"/>
            <a:ext cx="33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</a:p>
        </p:txBody>
      </p:sp>
      <p:pic>
        <p:nvPicPr>
          <p:cNvPr id="14341" name="Picture 4" descr="沉浮状态21"/>
          <p:cNvPicPr>
            <a:picLocks noChangeAspect="1"/>
          </p:cNvPicPr>
          <p:nvPr/>
        </p:nvPicPr>
        <p:blipFill>
          <a:blip r:embed="rId2"/>
          <a:srcRect t="2597" b="3896"/>
          <a:stretch>
            <a:fillRect/>
          </a:stretch>
        </p:blipFill>
        <p:spPr>
          <a:xfrm>
            <a:off x="7528652" y="1792890"/>
            <a:ext cx="1580014" cy="312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4047411" y="1193538"/>
            <a:ext cx="1329932" cy="36830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b="1"/>
          </a:p>
        </p:txBody>
      </p:sp>
      <p:sp>
        <p:nvSpPr>
          <p:cNvPr id="12" name="椭圆形标注 11"/>
          <p:cNvSpPr/>
          <p:nvPr/>
        </p:nvSpPr>
        <p:spPr>
          <a:xfrm>
            <a:off x="5675471" y="3491230"/>
            <a:ext cx="1438275" cy="904240"/>
          </a:xfrm>
          <a:prstGeom prst="wedgeEllipseCallout">
            <a:avLst>
              <a:gd name="adj1" fmla="val 95739"/>
              <a:gd name="adj2" fmla="val -1460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悬浮</a:t>
            </a:r>
          </a:p>
          <a:p>
            <a:pPr algn="ctr"/>
            <a:r>
              <a:rPr lang="en-US" altLang="zh-CN" sz="2400" b="1" i="1">
                <a:solidFill>
                  <a:schemeClr val="hlin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F</a:t>
            </a:r>
            <a:r>
              <a:rPr lang="zh-CN" altLang="en-US" sz="2400" b="1" baseline="-25000">
                <a:solidFill>
                  <a:schemeClr val="hlin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浮</a:t>
            </a:r>
            <a:r>
              <a:rPr lang="en-US" altLang="zh-CN" sz="2400" b="1">
                <a:solidFill>
                  <a:schemeClr val="hlin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en-US" altLang="zh-CN" sz="2400" b="1" i="1">
                <a:solidFill>
                  <a:schemeClr val="hlin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G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椭圆形标注 12"/>
          <p:cNvSpPr/>
          <p:nvPr/>
        </p:nvSpPr>
        <p:spPr>
          <a:xfrm>
            <a:off x="4790188" y="2662887"/>
            <a:ext cx="2156460" cy="694690"/>
          </a:xfrm>
          <a:prstGeom prst="wedgeEllipseCallout">
            <a:avLst>
              <a:gd name="adj1" fmla="val -41970"/>
              <a:gd name="adj2" fmla="val -13424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盐水密度会减小</a:t>
            </a:r>
          </a:p>
        </p:txBody>
      </p:sp>
      <p:grpSp>
        <p:nvGrpSpPr>
          <p:cNvPr id="16" name="组合 3"/>
          <p:cNvGrpSpPr/>
          <p:nvPr/>
        </p:nvGrpSpPr>
        <p:grpSpPr bwMode="auto">
          <a:xfrm>
            <a:off x="3371850" y="551475"/>
            <a:ext cx="1879997" cy="474345"/>
            <a:chOff x="497257" y="753279"/>
            <a:chExt cx="1881032" cy="475146"/>
          </a:xfrm>
        </p:grpSpPr>
        <p:grpSp>
          <p:nvGrpSpPr>
            <p:cNvPr id="17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5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4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008778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bldLvl="0" animBg="1"/>
      <p:bldP spid="12" grpId="0" bldLvl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3586" y="1149032"/>
            <a:ext cx="8845391" cy="397031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（2019•江西）“远征号”潜水艇在南海执行任务根据任务的要求、潜水艇需要在不同深度处悬浮，若海水密度保持不变，则下列说法错误的是（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A．潜水艇排开海水的体积相等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B．潜水艇所受的重力大小不相等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C．潜水艇所受的浮力大小相等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D．潜水艇所受的浮力与重力大小相等   </a:t>
            </a:r>
          </a:p>
        </p:txBody>
      </p:sp>
      <p:sp>
        <p:nvSpPr>
          <p:cNvPr id="10" name="圆角矩形标注 9"/>
          <p:cNvSpPr/>
          <p:nvPr/>
        </p:nvSpPr>
        <p:spPr>
          <a:xfrm>
            <a:off x="4846320" y="2398825"/>
            <a:ext cx="4297680" cy="1317498"/>
          </a:xfrm>
          <a:prstGeom prst="wedgeRoundRectCallout">
            <a:avLst>
              <a:gd name="adj1" fmla="val -59611"/>
              <a:gd name="adj2" fmla="val -70088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潜水艇在不同深度处悬浮，潜水艇处于浸没状态，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排开水的体积与潜水艇的体积相等。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136772" y="2398825"/>
            <a:ext cx="386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grpSp>
        <p:nvGrpSpPr>
          <p:cNvPr id="28" name="组合 3"/>
          <p:cNvGrpSpPr/>
          <p:nvPr/>
        </p:nvGrpSpPr>
        <p:grpSpPr bwMode="auto">
          <a:xfrm>
            <a:off x="3522852" y="637434"/>
            <a:ext cx="1879997" cy="474345"/>
            <a:chOff x="497257" y="753279"/>
            <a:chExt cx="1881032" cy="475146"/>
          </a:xfrm>
        </p:grpSpPr>
        <p:grpSp>
          <p:nvGrpSpPr>
            <p:cNvPr id="29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1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0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4620" y="3238500"/>
            <a:ext cx="8810625" cy="6451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3600" b="1"/>
          </a:p>
        </p:txBody>
      </p:sp>
      <p:sp>
        <p:nvSpPr>
          <p:cNvPr id="100" name="文本框 99"/>
          <p:cNvSpPr txBox="1"/>
          <p:nvPr/>
        </p:nvSpPr>
        <p:spPr>
          <a:xfrm>
            <a:off x="161290" y="636313"/>
            <a:ext cx="8783955" cy="4524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</a:t>
            </a:r>
            <a:r>
              <a:rPr 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“蛟龙”号载人深潜器是我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国首台自主设计、自主集成研制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的作业型深海载人潜水器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设计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最大下潜深度为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7 000</a:t>
            </a:r>
            <a:r>
              <a:rPr 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米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也是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目前世界上下潜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深度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最</a:t>
            </a:r>
            <a:r>
              <a:rPr 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深的作业型载人潜水器。</a:t>
            </a:r>
          </a:p>
          <a:p>
            <a:pPr indent="0"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</a:t>
            </a:r>
            <a:r>
              <a:rPr 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“蛟龙”号采用常用的“深潜器无动力下潜上浮技术”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可实现下潜、悬浮和上浮。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 </a:t>
            </a:r>
            <a:r>
              <a:rPr 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潜水器是如何实现下潜、悬浮和上浮的呢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? </a:t>
            </a:r>
            <a:endParaRPr lang="en-US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888" y="856027"/>
            <a:ext cx="4174080" cy="1973992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296" y="1057884"/>
            <a:ext cx="8975408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384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海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权握，国则兴。建设一支强大海军是实现中国梦的有力保障，潜水艇是海军的战略重器。如图所示是我国海军某舰队的“强国号”潜水艇在海水中悬浮、上浮、漂浮的训练过程。下列对此潜水艇分析正确的是 （　　）</a:t>
            </a:r>
          </a:p>
          <a:p>
            <a:pPr fontAlgn="auto">
              <a:lnSpc>
                <a:spcPts val="38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A．悬浮和漂浮时受到的浮力相等 </a:t>
            </a:r>
          </a:p>
          <a:p>
            <a:pPr fontAlgn="auto">
              <a:lnSpc>
                <a:spcPts val="38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B．漂浮时排开的海水所受的重力最小 </a:t>
            </a:r>
          </a:p>
          <a:p>
            <a:pPr fontAlgn="auto">
              <a:lnSpc>
                <a:spcPts val="38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C．上浮过程中所受浮力逐渐变大 </a:t>
            </a:r>
          </a:p>
          <a:p>
            <a:pPr fontAlgn="auto">
              <a:lnSpc>
                <a:spcPts val="38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D．漂浮时潜水艇底部所受海水压强最大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108093" y="2441668"/>
            <a:ext cx="386080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63"/>
          <a:stretch/>
        </p:blipFill>
        <p:spPr>
          <a:xfrm>
            <a:off x="5838233" y="2664300"/>
            <a:ext cx="2629330" cy="2285865"/>
          </a:xfrm>
          <a:prstGeom prst="rect">
            <a:avLst/>
          </a:prstGeom>
        </p:spPr>
      </p:pic>
      <p:grpSp>
        <p:nvGrpSpPr>
          <p:cNvPr id="25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26" name="缺角矩形 25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7" name="缺角矩形 26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8" name="缺角矩形 27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9" name="缺角矩形 28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0" name="缺角矩形 29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1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0998" y="1373955"/>
            <a:ext cx="8207693" cy="7118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4840"/>
              </a:lnSpc>
            </a:pP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51586" name="Text Box 2"/>
          <p:cNvSpPr txBox="1">
            <a:spLocks noChangeArrowheads="1"/>
          </p:cNvSpPr>
          <p:nvPr/>
        </p:nvSpPr>
        <p:spPr bwMode="auto">
          <a:xfrm>
            <a:off x="206375" y="1015400"/>
            <a:ext cx="8676640" cy="40934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1420" tIns="45710" rIns="91420" bIns="45710">
            <a:spAutoFit/>
          </a:bodyPr>
          <a:lstStyle/>
          <a:p>
            <a:pPr marR="0" algn="l" defTabSz="914400" fontAlgn="auto">
              <a:lnSpc>
                <a:spcPts val="388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在远洋轮船的船舷上，都漆着五条“吃水线”，又称“载重线”，如图所示。其中标有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的是北大西洋载重线，标有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的是印度洋载重线。当船从北大西洋驶向印度洋时，轮船受到的浮力以及北大西洋与印度洋的海水密度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kumimoji="0" lang="en-US" altLang="zh-CN" sz="2400" b="1" kern="1200" cap="none" spc="0" normalizeH="0" baseline="-2500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kumimoji="0" lang="en-US" altLang="zh-CN" sz="2400" b="1" kern="1200" cap="none" spc="0" normalizeH="0" baseline="-2500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的关系，有（     ）   </a:t>
            </a:r>
          </a:p>
          <a:p>
            <a:pPr marR="0" algn="l" defTabSz="914400" fontAlgn="auto">
              <a:lnSpc>
                <a:spcPts val="388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．浮力增大，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kumimoji="0" lang="en-US" altLang="zh-CN" sz="2400" b="1" kern="1200" cap="none" spc="0" normalizeH="0" baseline="-2500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kumimoji="0" lang="en-US" altLang="zh-CN" sz="2400" b="1" kern="1200" cap="none" spc="0" normalizeH="0" baseline="-2500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</a:p>
          <a:p>
            <a:pPr marR="0" algn="l" defTabSz="914400" fontAlgn="auto">
              <a:lnSpc>
                <a:spcPts val="388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．浮力减小，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kumimoji="0" lang="en-US" altLang="zh-CN" sz="2400" b="1" kern="1200" cap="none" spc="0" normalizeH="0" baseline="-2500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kumimoji="0" lang="en-US" altLang="zh-CN" sz="2400" b="1" kern="1200" cap="none" spc="0" normalizeH="0" baseline="-2500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 </a:t>
            </a:r>
          </a:p>
          <a:p>
            <a:pPr marR="0" algn="l" defTabSz="914400" fontAlgn="auto">
              <a:lnSpc>
                <a:spcPts val="388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．浮力不变，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kumimoji="0" lang="en-US" altLang="zh-CN" sz="2400" b="1" kern="1200" cap="none" spc="0" normalizeH="0" baseline="-2500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kumimoji="0" lang="en-US" altLang="zh-CN" sz="2400" b="1" kern="1200" cap="none" spc="0" normalizeH="0" baseline="-2500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</a:p>
          <a:p>
            <a:pPr marR="0" algn="l" defTabSz="914400" fontAlgn="auto">
              <a:lnSpc>
                <a:spcPts val="388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．浮力不变，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kumimoji="0" lang="en-US" altLang="zh-CN" sz="2400" b="1" kern="1200" cap="none" spc="0" normalizeH="0" baseline="-2500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kumimoji="0" lang="en-US" altLang="zh-CN" sz="2400" b="1" kern="1200" cap="none" spc="0" normalizeH="0" baseline="-2500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kumimoji="0" lang="zh-CN" altLang="en-US" sz="2400" b="1" kern="1200" cap="none" spc="0" normalizeH="0" baseline="0" noProof="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680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3666" y="3062104"/>
            <a:ext cx="1869345" cy="1811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902639" y="2423421"/>
            <a:ext cx="403225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grpSp>
        <p:nvGrpSpPr>
          <p:cNvPr id="17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18" name="缺角矩形 17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9" name="缺角矩形 18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0" name="缺角矩形 19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1" name="缺角矩形 20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2" name="缺角矩形 21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3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289" y="1077926"/>
            <a:ext cx="8782526" cy="4081117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将盛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有适量水的烧杯置于水平桌面上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。将一木块浸没到水中一定深度后撤去外力，木块开始上浮，如图所示，最后漂浮，且有五分之二体积露出水面。下列叙述中，错误的是 （　　）</a:t>
            </a:r>
          </a:p>
          <a:p>
            <a:pPr fontAlgn="auto"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A．在露出水面之前，木块所受浮力不变 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B．在露出水面之前，木块所受浮力大于木块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的重力 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C．木块在浸没和漂浮两种情况下，水对烧杯底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的压强相等 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D．木块的密度为0.6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g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/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baseline="300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178008" y="2000516"/>
            <a:ext cx="40322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sp>
        <p:nvSpPr>
          <p:cNvPr id="12319" name="直接连接符 12318"/>
          <p:cNvSpPr/>
          <p:nvPr/>
        </p:nvSpPr>
        <p:spPr>
          <a:xfrm>
            <a:off x="6772910" y="3117850"/>
            <a:ext cx="2150110" cy="635"/>
          </a:xfrm>
          <a:prstGeom prst="line">
            <a:avLst/>
          </a:prstGeom>
          <a:ln w="38100" cap="flat" cmpd="sng">
            <a:solidFill>
              <a:schemeClr val="hlink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2320" name="左中括号 12319"/>
          <p:cNvSpPr/>
          <p:nvPr/>
        </p:nvSpPr>
        <p:spPr>
          <a:xfrm rot="-5400000">
            <a:off x="6843713" y="2562225"/>
            <a:ext cx="1863725" cy="2160588"/>
          </a:xfrm>
          <a:prstGeom prst="leftBracket">
            <a:avLst>
              <a:gd name="adj" fmla="val 966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6949" name="矩形 166948"/>
          <p:cNvSpPr/>
          <p:nvPr/>
        </p:nvSpPr>
        <p:spPr>
          <a:xfrm>
            <a:off x="7464425" y="3406775"/>
            <a:ext cx="756285" cy="756285"/>
          </a:xfrm>
          <a:prstGeom prst="rect">
            <a:avLst/>
          </a:prstGeom>
          <a:solidFill>
            <a:srgbClr val="CC9900"/>
          </a:solidFill>
          <a:ln w="127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8709660" y="3118485"/>
            <a:ext cx="2540" cy="348615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20" name="缺角矩形 19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1" name="缺角矩形 20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2" name="缺角矩形 21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3" name="缺角矩形 22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4" name="缺角矩形 23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5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092581 " pathEditMode="relative" ptsTypes="">
                                      <p:cBhvr>
                                        <p:cTn id="6" dur="2000" fill="hold"/>
                                        <p:tgtEl>
                                          <p:spTgt spid="1669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1319 -0.000864 L -0.001319 0.004691 " pathEditMode="relative" ptsTypes="">
                                      <p:cBhvr>
                                        <p:cTn id="8" dur="20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694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21285" y="834390"/>
            <a:ext cx="8902700" cy="415498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两个相同的圆柱形容器中分别装有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体积相等的甲、乙两种液体，图示是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同一只鸡蛋在两种液体中静止时的情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景。图中两种液体的密度分别为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，鸡蛋所受浮力分别为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容器底部所受液体压强分别为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，则它们的大小关系是：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以下三种方案：①在鸡蛋上开小孔，用注射器抽取鸡蛋内蛋清，再用胶带封好小孔；②在鸡蛋上开小孔塞入大头针，用胶带封好小孔；③在容器中加入比原液体密度更大的液体。若想使鸡蛋在乙液体中下沉，可行的方案有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（填序号）。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312920" y="3120611"/>
            <a:ext cx="438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＜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515235" y="3055206"/>
            <a:ext cx="311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41985" y="3120611"/>
            <a:ext cx="438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＜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344178" y="4532500"/>
            <a:ext cx="438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②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6" t="17466" r="534" b="24874"/>
          <a:stretch/>
        </p:blipFill>
        <p:spPr>
          <a:xfrm>
            <a:off x="5677146" y="962526"/>
            <a:ext cx="2810037" cy="1660358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2961" y="991284"/>
            <a:ext cx="8896350" cy="415498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小明制作了一个可测量物体质量的装置，如图甲所示小筒与大筒均为圆柱形容器。小筒和托盘的总质量为200g，小筒底面积50cm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，高12cm，大筒中装有适量的水，托盘上不放物体时，小筒和大筒上与水面相平的位置的刻度均为“0”，将小筒竖直压入水中，当水面距小筒底10cm时，在小筒和大筒上与水面相平位置的刻度均为最大测量值，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小筒和大筒的分度值相同。把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被测物体放入托盘中，读出小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筒或大筒上与水面相平位置对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应的刻度值，即为被测物体的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质量。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311" y="2921235"/>
            <a:ext cx="4482315" cy="2075815"/>
          </a:xfrm>
          <a:prstGeom prst="rect">
            <a:avLst/>
          </a:prstGeom>
        </p:spPr>
      </p:pic>
      <p:grpSp>
        <p:nvGrpSpPr>
          <p:cNvPr id="18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19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9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2" name="TextBox 15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0798" y="567742"/>
            <a:ext cx="8896350" cy="39703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（1）该装置所能测量物体的最大质量为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________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g；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（2）小筒上相邻两刻度线的间距比大筒上相邻两刻度线间的距离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_______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（选填“大”或“小”）；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（3）他想利用此装置测算出石块的密度，操作如下，如图乙所示，将石块放入托盘中，读出大筒上的示数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；如图丙所示，将此石块沉入水中，读出大筒上的示数为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，该石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块密度的表达式为</a:t>
            </a:r>
            <a:r>
              <a:rPr lang="zh-CN" altLang="en-US" sz="2400" b="1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ρ</a:t>
            </a:r>
            <a:r>
              <a:rPr lang="zh-CN" altLang="en-US" sz="2400" b="1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=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_____________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（水的密度用</a:t>
            </a:r>
            <a:r>
              <a:rPr lang="zh-CN" altLang="en-US" sz="2400" b="1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ρ</a:t>
            </a:r>
            <a:r>
              <a:rPr lang="zh-CN" altLang="en-US" sz="2400" b="1" baseline="-25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水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表示）。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931442" y="697865"/>
            <a:ext cx="563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300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74716" y="1755117"/>
            <a:ext cx="438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大</a:t>
            </a:r>
          </a:p>
        </p:txBody>
      </p:sp>
      <p:graphicFrame>
        <p:nvGraphicFramePr>
          <p:cNvPr id="7" name="对象 6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3289238"/>
              </p:ext>
            </p:extLst>
          </p:nvPr>
        </p:nvGraphicFramePr>
        <p:xfrm>
          <a:off x="2015368" y="3639670"/>
          <a:ext cx="1112843" cy="923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Equation" r:id="rId3" imgW="812520" imgH="672840" progId="Equation.DSMT4">
                  <p:embed/>
                </p:oleObj>
              </mc:Choice>
              <mc:Fallback>
                <p:oleObj name="Equation" r:id="rId3" imgW="812520" imgH="67284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15368" y="3639670"/>
                        <a:ext cx="1112843" cy="9238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4" name="10309a.eps" descr="id:2147515665;FounderCES"/>
          <p:cNvPicPr>
            <a:picLocks noChangeAspect="1"/>
          </p:cNvPicPr>
          <p:nvPr/>
        </p:nvPicPr>
        <p:blipFill>
          <a:blip r:embed="rId2"/>
          <a:srcRect l="11627" r="13722"/>
          <a:stretch>
            <a:fillRect/>
          </a:stretch>
        </p:blipFill>
        <p:spPr>
          <a:xfrm>
            <a:off x="259715" y="1002030"/>
            <a:ext cx="8623935" cy="326326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08490" y="1176860"/>
            <a:ext cx="8635510" cy="3283208"/>
            <a:chOff x="508490" y="1176860"/>
            <a:chExt cx="8635510" cy="3283208"/>
          </a:xfrm>
        </p:grpSpPr>
        <p:sp>
          <p:nvSpPr>
            <p:cNvPr id="20" name="文本框 19"/>
            <p:cNvSpPr txBox="1"/>
            <p:nvPr>
              <p:custDataLst>
                <p:tags r:id="rId1"/>
              </p:custDataLst>
            </p:nvPr>
          </p:nvSpPr>
          <p:spPr bwMode="auto">
            <a:xfrm>
              <a:off x="4316730" y="2383605"/>
              <a:ext cx="4827270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 完成课后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“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动手动脑学物理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”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练习</a:t>
              </a: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508490" y="1176860"/>
              <a:ext cx="7624908" cy="3283208"/>
              <a:chOff x="508490" y="1176860"/>
              <a:chExt cx="7624908" cy="3283208"/>
            </a:xfrm>
          </p:grpSpPr>
          <p:sp>
            <p:nvSpPr>
              <p:cNvPr id="7" name="等腰三角形 6"/>
              <p:cNvSpPr/>
              <p:nvPr>
                <p:custDataLst>
                  <p:tags r:id="rId2"/>
                </p:custDataLst>
              </p:nvPr>
            </p:nvSpPr>
            <p:spPr bwMode="auto">
              <a:xfrm rot="16200000">
                <a:off x="925343" y="1289720"/>
                <a:ext cx="3283208" cy="3057488"/>
              </a:xfrm>
              <a:prstGeom prst="triangle">
                <a:avLst/>
              </a:prstGeom>
              <a:solidFill>
                <a:srgbClr val="4276AA">
                  <a:lumMod val="20000"/>
                  <a:lumOff val="80000"/>
                </a:srgb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sz="135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" name="椭圆 7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508490" y="1946362"/>
                <a:ext cx="1744204" cy="1744205"/>
              </a:xfrm>
              <a:prstGeom prst="ellipse">
                <a:avLst/>
              </a:prstGeom>
              <a:solidFill>
                <a:srgbClr val="4276AA"/>
              </a:solidFill>
              <a:ln w="9525">
                <a:noFill/>
                <a:round/>
              </a:ln>
            </p:spPr>
            <p:txBody>
              <a:bodyPr vert="horz" wrap="square" lIns="67500" tIns="67500" rIns="67500" bIns="67500" anchor="ctr" anchorCtr="1" compatLnSpc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zh-CN" sz="2400" b="1" spc="3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作业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zh-CN" sz="2400" b="1" spc="3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内容</a:t>
                </a:r>
              </a:p>
            </p:txBody>
          </p:sp>
          <p:sp>
            <p:nvSpPr>
              <p:cNvPr id="9" name="圆角矩形 8"/>
              <p:cNvSpPr/>
              <p:nvPr>
                <p:custDataLst>
                  <p:tags r:id="rId4"/>
                </p:custDataLst>
              </p:nvPr>
            </p:nvSpPr>
            <p:spPr>
              <a:xfrm>
                <a:off x="4215821" y="2093443"/>
                <a:ext cx="101088" cy="531880"/>
              </a:xfrm>
              <a:prstGeom prst="roundRect">
                <a:avLst/>
              </a:prstGeom>
              <a:solidFill>
                <a:srgbClr val="178AA1"/>
              </a:solidFill>
              <a:ln>
                <a:noFill/>
              </a:ln>
            </p:spPr>
            <p:style>
              <a:lnRef idx="2">
                <a:srgbClr val="4276AA">
                  <a:shade val="50000"/>
                </a:srgbClr>
              </a:lnRef>
              <a:fillRef idx="1">
                <a:srgbClr val="4276AA"/>
              </a:fillRef>
              <a:effectRef idx="0">
                <a:srgbClr val="4276AA"/>
              </a:effectRef>
              <a:fontRef idx="minor">
                <a:srgbClr val="FFFFFF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sz="135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" name="圆角矩形 9"/>
              <p:cNvSpPr/>
              <p:nvPr>
                <p:custDataLst>
                  <p:tags r:id="rId5"/>
                </p:custDataLst>
              </p:nvPr>
            </p:nvSpPr>
            <p:spPr>
              <a:xfrm>
                <a:off x="4215821" y="3027429"/>
                <a:ext cx="101088" cy="531880"/>
              </a:xfrm>
              <a:prstGeom prst="roundRect">
                <a:avLst/>
              </a:prstGeom>
              <a:solidFill>
                <a:srgbClr val="40A693"/>
              </a:solidFill>
              <a:ln>
                <a:noFill/>
              </a:ln>
            </p:spPr>
            <p:style>
              <a:lnRef idx="2">
                <a:srgbClr val="4276AA">
                  <a:shade val="50000"/>
                </a:srgbClr>
              </a:lnRef>
              <a:fillRef idx="1">
                <a:srgbClr val="4276AA"/>
              </a:fillRef>
              <a:effectRef idx="0">
                <a:srgbClr val="4276AA"/>
              </a:effectRef>
              <a:fontRef idx="minor">
                <a:srgbClr val="FFFFFF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sz="135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文本框 18"/>
              <p:cNvSpPr txBox="1"/>
              <p:nvPr>
                <p:custDataLst>
                  <p:tags r:id="rId6"/>
                </p:custDataLst>
              </p:nvPr>
            </p:nvSpPr>
            <p:spPr bwMode="auto">
              <a:xfrm>
                <a:off x="4473893" y="1946407"/>
                <a:ext cx="1544955" cy="311944"/>
              </a:xfrm>
              <a:prstGeom prst="rect">
                <a:avLst/>
              </a:prstGeom>
              <a:noFill/>
            </p:spPr>
            <p:txBody>
              <a:bodyPr wrap="square" lIns="67500" tIns="67500" rIns="67500" bIns="0" anchor="b" anchorCtr="0">
                <a:no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2100" b="1" spc="300" dirty="0">
                    <a:solidFill>
                      <a:srgbClr val="178AA1">
                        <a:lumMod val="100000"/>
                      </a:srgb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教材作业</a:t>
                </a:r>
              </a:p>
            </p:txBody>
          </p:sp>
          <p:sp>
            <p:nvSpPr>
              <p:cNvPr id="11" name="文本框 10"/>
              <p:cNvSpPr txBox="1"/>
              <p:nvPr>
                <p:custDataLst>
                  <p:tags r:id="rId7"/>
                </p:custDataLst>
              </p:nvPr>
            </p:nvSpPr>
            <p:spPr bwMode="auto">
              <a:xfrm>
                <a:off x="4473893" y="2880334"/>
                <a:ext cx="1545431" cy="311944"/>
              </a:xfrm>
              <a:prstGeom prst="rect">
                <a:avLst/>
              </a:prstGeom>
              <a:noFill/>
            </p:spPr>
            <p:txBody>
              <a:bodyPr wrap="square" lIns="67500" tIns="67500" rIns="67500" bIns="0" anchor="b" anchorCtr="0">
                <a:no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2100" b="1" spc="300" dirty="0">
                    <a:solidFill>
                      <a:srgbClr val="40A693">
                        <a:lumMod val="100000"/>
                      </a:srgb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自主安排</a:t>
                </a:r>
              </a:p>
            </p:txBody>
          </p:sp>
          <p:sp>
            <p:nvSpPr>
              <p:cNvPr id="18" name="文本框 17"/>
              <p:cNvSpPr txBox="1"/>
              <p:nvPr>
                <p:custDataLst>
                  <p:tags r:id="rId8"/>
                </p:custDataLst>
              </p:nvPr>
            </p:nvSpPr>
            <p:spPr bwMode="auto">
              <a:xfrm>
                <a:off x="4473893" y="3182752"/>
                <a:ext cx="3659505" cy="376714"/>
              </a:xfrm>
              <a:prstGeom prst="rect">
                <a:avLst/>
              </a:prstGeom>
              <a:noFill/>
            </p:spPr>
            <p:txBody>
              <a:bodyPr wrap="square" lIns="67500" tIns="0" rIns="67500" bIns="35100" anchor="ctr" anchorCtr="0">
                <a:no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2100" b="1" spc="150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sym typeface="Arial" panose="020B0604020202020204" pitchFamily="34" charset="0"/>
                  </a:rPr>
                  <a:t>配套练习册练习</a:t>
                </a: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85834" y="1420072"/>
            <a:ext cx="7764780" cy="110680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522605" y="2801620"/>
            <a:ext cx="7774305" cy="15767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1.</a:t>
            </a:r>
            <a:r>
              <a:rPr lang="en-US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zh-CN" sz="28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知道物体的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浮沉</a:t>
            </a:r>
            <a:r>
              <a:rPr lang="zh-CN" altLang="zh-CN" sz="28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是由物体所受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重力</a:t>
            </a:r>
            <a:r>
              <a:rPr lang="zh-CN" altLang="zh-CN" sz="28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和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浮力</a:t>
            </a:r>
            <a:r>
              <a:rPr lang="zh-CN" altLang="zh-CN" sz="28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决定的</a:t>
            </a:r>
            <a:r>
              <a:rPr lang="zh-CN" altLang="en-US" sz="28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；</a:t>
            </a:r>
            <a:r>
              <a:rPr lang="zh-CN" altLang="zh-CN" sz="28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会判断物体的浮沉</a:t>
            </a:r>
            <a:r>
              <a:rPr lang="zh-CN" altLang="en-US" sz="28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；</a:t>
            </a:r>
            <a:r>
              <a:rPr lang="zh-CN" altLang="zh-CN" sz="28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能利用浮沉条件解释一些简单的现象。</a:t>
            </a:r>
            <a:endParaRPr kumimoji="0" lang="zh-CN" altLang="zh-CN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678816" y="1167130"/>
            <a:ext cx="7823200" cy="13639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2. 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通过对轮船、潜水艇、气球、飞艇的浮沉原理的学习，体验科学、技术、社会的紧密联系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  <a:endParaRPr kumimoji="0" lang="en-US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78815" y="630370"/>
            <a:ext cx="8214995" cy="3888105"/>
            <a:chOff x="987" y="819"/>
            <a:chExt cx="12937" cy="6123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987" y="6916"/>
              <a:ext cx="12104" cy="26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3027" y="4042"/>
              <a:ext cx="0" cy="2874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12993" y="4057"/>
              <a:ext cx="912" cy="7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H="1" flipV="1">
              <a:off x="13924" y="819"/>
              <a:ext cx="0" cy="3291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矩形 114689"/>
          <p:cNvSpPr/>
          <p:nvPr/>
        </p:nvSpPr>
        <p:spPr>
          <a:xfrm>
            <a:off x="873699" y="1743446"/>
            <a:ext cx="2118995" cy="2239010"/>
          </a:xfrm>
          <a:prstGeom prst="rect">
            <a:avLst/>
          </a:prstGeom>
          <a:solidFill>
            <a:srgbClr val="CCECFF"/>
          </a:soli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68600" y="681326"/>
            <a:ext cx="4213225" cy="463550"/>
            <a:chOff x="4360" y="888"/>
            <a:chExt cx="6635" cy="730"/>
          </a:xfrm>
        </p:grpSpPr>
        <p:grpSp>
          <p:nvGrpSpPr>
            <p:cNvPr id="8200" name="组合 18"/>
            <p:cNvGrpSpPr/>
            <p:nvPr/>
          </p:nvGrpSpPr>
          <p:grpSpPr bwMode="auto">
            <a:xfrm>
              <a:off x="4360" y="946"/>
              <a:ext cx="2343" cy="672"/>
              <a:chOff x="2004695" y="686607"/>
              <a:chExt cx="1983740" cy="57043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00"/>
              </a:p>
            </p:txBody>
          </p:sp>
          <p:sp>
            <p:nvSpPr>
              <p:cNvPr id="30737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16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ysClr val="window" lastClr="FFFFFF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知识点 </a:t>
                </a:r>
                <a:r>
                  <a:rPr lang="en-US" altLang="zh-CN" sz="2400" b="1" dirty="0">
                    <a:solidFill>
                      <a:sysClr val="window" lastClr="FFFFFF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1</a:t>
                </a:r>
                <a:endParaRPr lang="zh-CN" altLang="en-US" sz="2400" b="1" dirty="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7026" y="888"/>
              <a:ext cx="3969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latin typeface="Times New Roman" panose="02020603050405020304" charset="0"/>
                  <a:ea typeface="黑体" panose="02010609060101010101" pitchFamily="49" charset="-122"/>
                </a:rPr>
                <a:t>物体的浮沉条件</a:t>
              </a:r>
            </a:p>
          </p:txBody>
        </p:sp>
      </p:grpSp>
      <p:grpSp>
        <p:nvGrpSpPr>
          <p:cNvPr id="114707" name="组合 114706"/>
          <p:cNvGrpSpPr/>
          <p:nvPr/>
        </p:nvGrpSpPr>
        <p:grpSpPr>
          <a:xfrm>
            <a:off x="1639225" y="2566354"/>
            <a:ext cx="594195" cy="579906"/>
            <a:chOff x="2880" y="709"/>
            <a:chExt cx="499" cy="487"/>
          </a:xfrm>
        </p:grpSpPr>
        <p:sp>
          <p:nvSpPr>
            <p:cNvPr id="114708" name="椭圆 114707"/>
            <p:cNvSpPr/>
            <p:nvPr/>
          </p:nvSpPr>
          <p:spPr>
            <a:xfrm>
              <a:off x="2880" y="709"/>
              <a:ext cx="499" cy="487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b="1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114709" name="椭圆 114708"/>
            <p:cNvSpPr/>
            <p:nvPr/>
          </p:nvSpPr>
          <p:spPr>
            <a:xfrm>
              <a:off x="3107" y="935"/>
              <a:ext cx="46" cy="46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b="1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grpSp>
        <p:nvGrpSpPr>
          <p:cNvPr id="114710" name="组合 114709"/>
          <p:cNvGrpSpPr/>
          <p:nvPr/>
        </p:nvGrpSpPr>
        <p:grpSpPr>
          <a:xfrm>
            <a:off x="1934615" y="1982876"/>
            <a:ext cx="860928" cy="1724238"/>
            <a:chOff x="4261" y="445"/>
            <a:chExt cx="723" cy="1448"/>
          </a:xfrm>
        </p:grpSpPr>
        <p:sp>
          <p:nvSpPr>
            <p:cNvPr id="114711" name="直接连接符 114710"/>
            <p:cNvSpPr/>
            <p:nvPr/>
          </p:nvSpPr>
          <p:spPr>
            <a:xfrm>
              <a:off x="4261" y="1189"/>
              <a:ext cx="3" cy="589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14712" name="直接连接符 114711"/>
            <p:cNvSpPr/>
            <p:nvPr/>
          </p:nvSpPr>
          <p:spPr>
            <a:xfrm flipV="1">
              <a:off x="4263" y="603"/>
              <a:ext cx="0" cy="589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14713" name="文本框 114712"/>
            <p:cNvSpPr txBox="1"/>
            <p:nvPr/>
          </p:nvSpPr>
          <p:spPr>
            <a:xfrm>
              <a:off x="4304" y="445"/>
              <a:ext cx="680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400" b="1" i="1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F</a:t>
              </a:r>
              <a:r>
                <a:rPr lang="zh-CN" altLang="en-US" sz="2400" b="1" baseline="-25000" dirty="0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浮</a:t>
              </a:r>
            </a:p>
          </p:txBody>
        </p:sp>
        <p:sp>
          <p:nvSpPr>
            <p:cNvPr id="114714" name="文本框 114713"/>
            <p:cNvSpPr txBox="1"/>
            <p:nvPr/>
          </p:nvSpPr>
          <p:spPr>
            <a:xfrm>
              <a:off x="4342" y="1506"/>
              <a:ext cx="318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400" b="1" i="1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G</a:t>
              </a:r>
            </a:p>
          </p:txBody>
        </p:sp>
        <p:sp>
          <p:nvSpPr>
            <p:cNvPr id="10" name="直接连接符 9"/>
            <p:cNvSpPr/>
            <p:nvPr/>
          </p:nvSpPr>
          <p:spPr>
            <a:xfrm>
              <a:off x="4264" y="1189"/>
              <a:ext cx="3" cy="589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6" name="文本框 5"/>
          <p:cNvSpPr txBox="1"/>
          <p:nvPr/>
        </p:nvSpPr>
        <p:spPr>
          <a:xfrm>
            <a:off x="3479165" y="1599404"/>
            <a:ext cx="5259306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    浸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没在液体中的物体，受到两个力：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竖直向下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重力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竖直向上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浮力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479165" y="3076732"/>
            <a:ext cx="5064630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    根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据物体所受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浮力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重力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大小的不同，物体的浮沉存在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三种情况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469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4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114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0" grpId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矩形 114689"/>
          <p:cNvSpPr/>
          <p:nvPr/>
        </p:nvSpPr>
        <p:spPr>
          <a:xfrm>
            <a:off x="26035" y="1452245"/>
            <a:ext cx="9086850" cy="2239010"/>
          </a:xfrm>
          <a:prstGeom prst="rect">
            <a:avLst/>
          </a:prstGeom>
          <a:solidFill>
            <a:srgbClr val="CCECFF"/>
          </a:soli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114691" name="组合 114690"/>
          <p:cNvGrpSpPr/>
          <p:nvPr/>
        </p:nvGrpSpPr>
        <p:grpSpPr>
          <a:xfrm>
            <a:off x="1287580" y="2325813"/>
            <a:ext cx="594195" cy="579906"/>
            <a:chOff x="2880" y="709"/>
            <a:chExt cx="499" cy="487"/>
          </a:xfrm>
        </p:grpSpPr>
        <p:sp>
          <p:nvSpPr>
            <p:cNvPr id="114692" name="椭圆 114691"/>
            <p:cNvSpPr/>
            <p:nvPr/>
          </p:nvSpPr>
          <p:spPr>
            <a:xfrm>
              <a:off x="2880" y="709"/>
              <a:ext cx="499" cy="487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b="1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114693" name="椭圆 114692"/>
            <p:cNvSpPr/>
            <p:nvPr/>
          </p:nvSpPr>
          <p:spPr>
            <a:xfrm>
              <a:off x="3107" y="935"/>
              <a:ext cx="46" cy="46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b="1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grpSp>
        <p:nvGrpSpPr>
          <p:cNvPr id="114694" name="组合 114693"/>
          <p:cNvGrpSpPr/>
          <p:nvPr/>
        </p:nvGrpSpPr>
        <p:grpSpPr>
          <a:xfrm>
            <a:off x="945828" y="1648263"/>
            <a:ext cx="882362" cy="1894518"/>
            <a:chOff x="688" y="503"/>
            <a:chExt cx="741" cy="1591"/>
          </a:xfrm>
        </p:grpSpPr>
        <p:sp>
          <p:nvSpPr>
            <p:cNvPr id="114695" name="直接连接符 114694"/>
            <p:cNvSpPr/>
            <p:nvPr/>
          </p:nvSpPr>
          <p:spPr>
            <a:xfrm flipV="1">
              <a:off x="1224" y="503"/>
              <a:ext cx="6" cy="817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14696" name="直接连接符 114695"/>
            <p:cNvSpPr/>
            <p:nvPr/>
          </p:nvSpPr>
          <p:spPr>
            <a:xfrm>
              <a:off x="1224" y="1318"/>
              <a:ext cx="0" cy="454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14697" name="文本框 114696"/>
            <p:cNvSpPr txBox="1"/>
            <p:nvPr/>
          </p:nvSpPr>
          <p:spPr>
            <a:xfrm>
              <a:off x="688" y="605"/>
              <a:ext cx="514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i="1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F</a:t>
              </a:r>
              <a:r>
                <a:rPr lang="zh-CN" altLang="en-US" sz="2400" b="1" baseline="-25000" dirty="0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浮</a:t>
              </a:r>
            </a:p>
          </p:txBody>
        </p:sp>
        <p:sp>
          <p:nvSpPr>
            <p:cNvPr id="114698" name="文本框 114697"/>
            <p:cNvSpPr txBox="1"/>
            <p:nvPr/>
          </p:nvSpPr>
          <p:spPr>
            <a:xfrm>
              <a:off x="1111" y="1707"/>
              <a:ext cx="318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400" b="1" i="1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G</a:t>
              </a:r>
            </a:p>
          </p:txBody>
        </p:sp>
      </p:grpSp>
      <p:grpSp>
        <p:nvGrpSpPr>
          <p:cNvPr id="114699" name="组合 114698"/>
          <p:cNvGrpSpPr/>
          <p:nvPr/>
        </p:nvGrpSpPr>
        <p:grpSpPr>
          <a:xfrm>
            <a:off x="7083996" y="2313748"/>
            <a:ext cx="594195" cy="579906"/>
            <a:chOff x="2880" y="709"/>
            <a:chExt cx="499" cy="487"/>
          </a:xfrm>
        </p:grpSpPr>
        <p:sp>
          <p:nvSpPr>
            <p:cNvPr id="114700" name="椭圆 114699"/>
            <p:cNvSpPr/>
            <p:nvPr/>
          </p:nvSpPr>
          <p:spPr>
            <a:xfrm>
              <a:off x="2880" y="709"/>
              <a:ext cx="499" cy="487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b="1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114701" name="椭圆 114700"/>
            <p:cNvSpPr/>
            <p:nvPr/>
          </p:nvSpPr>
          <p:spPr>
            <a:xfrm>
              <a:off x="3107" y="935"/>
              <a:ext cx="46" cy="46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b="1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grpSp>
        <p:nvGrpSpPr>
          <p:cNvPr id="114702" name="组合 114701"/>
          <p:cNvGrpSpPr/>
          <p:nvPr/>
        </p:nvGrpSpPr>
        <p:grpSpPr>
          <a:xfrm>
            <a:off x="6906570" y="1844584"/>
            <a:ext cx="1313422" cy="1820691"/>
            <a:chOff x="2413" y="677"/>
            <a:chExt cx="1103" cy="1529"/>
          </a:xfrm>
        </p:grpSpPr>
        <p:sp>
          <p:nvSpPr>
            <p:cNvPr id="114703" name="直接连接符 114702"/>
            <p:cNvSpPr/>
            <p:nvPr/>
          </p:nvSpPr>
          <p:spPr>
            <a:xfrm flipH="1">
              <a:off x="2808" y="1330"/>
              <a:ext cx="3" cy="768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14704" name="直接连接符 114703"/>
            <p:cNvSpPr/>
            <p:nvPr/>
          </p:nvSpPr>
          <p:spPr>
            <a:xfrm flipV="1">
              <a:off x="2811" y="885"/>
              <a:ext cx="2" cy="445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14705" name="文本框 114704"/>
            <p:cNvSpPr txBox="1"/>
            <p:nvPr/>
          </p:nvSpPr>
          <p:spPr>
            <a:xfrm>
              <a:off x="2836" y="677"/>
              <a:ext cx="680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400" b="1" i="1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F</a:t>
              </a:r>
              <a:r>
                <a:rPr lang="zh-CN" altLang="en-US" sz="2400" b="1" baseline="-25000" dirty="0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浮</a:t>
              </a:r>
            </a:p>
          </p:txBody>
        </p:sp>
        <p:sp>
          <p:nvSpPr>
            <p:cNvPr id="114706" name="文本框 114705"/>
            <p:cNvSpPr txBox="1"/>
            <p:nvPr/>
          </p:nvSpPr>
          <p:spPr>
            <a:xfrm>
              <a:off x="2413" y="1819"/>
              <a:ext cx="318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400" b="1" i="1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G</a:t>
              </a:r>
            </a:p>
          </p:txBody>
        </p:sp>
      </p:grpSp>
      <p:grpSp>
        <p:nvGrpSpPr>
          <p:cNvPr id="114707" name="组合 114706"/>
          <p:cNvGrpSpPr/>
          <p:nvPr/>
        </p:nvGrpSpPr>
        <p:grpSpPr>
          <a:xfrm>
            <a:off x="4194526" y="2205303"/>
            <a:ext cx="594195" cy="579906"/>
            <a:chOff x="2880" y="709"/>
            <a:chExt cx="499" cy="487"/>
          </a:xfrm>
        </p:grpSpPr>
        <p:sp>
          <p:nvSpPr>
            <p:cNvPr id="114708" name="椭圆 114707"/>
            <p:cNvSpPr/>
            <p:nvPr/>
          </p:nvSpPr>
          <p:spPr>
            <a:xfrm>
              <a:off x="2880" y="709"/>
              <a:ext cx="499" cy="487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b="1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114709" name="椭圆 114708"/>
            <p:cNvSpPr/>
            <p:nvPr/>
          </p:nvSpPr>
          <p:spPr>
            <a:xfrm>
              <a:off x="3107" y="935"/>
              <a:ext cx="46" cy="46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b="1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grpSp>
        <p:nvGrpSpPr>
          <p:cNvPr id="114710" name="组合 114709"/>
          <p:cNvGrpSpPr/>
          <p:nvPr/>
        </p:nvGrpSpPr>
        <p:grpSpPr>
          <a:xfrm>
            <a:off x="4488646" y="1621825"/>
            <a:ext cx="860928" cy="1724238"/>
            <a:chOff x="4261" y="445"/>
            <a:chExt cx="723" cy="1448"/>
          </a:xfrm>
        </p:grpSpPr>
        <p:sp>
          <p:nvSpPr>
            <p:cNvPr id="114711" name="直接连接符 114710"/>
            <p:cNvSpPr/>
            <p:nvPr/>
          </p:nvSpPr>
          <p:spPr>
            <a:xfrm>
              <a:off x="4261" y="1189"/>
              <a:ext cx="3" cy="589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14712" name="直接连接符 114711"/>
            <p:cNvSpPr/>
            <p:nvPr/>
          </p:nvSpPr>
          <p:spPr>
            <a:xfrm flipV="1">
              <a:off x="4261" y="602"/>
              <a:ext cx="0" cy="589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14713" name="文本框 114712"/>
            <p:cNvSpPr txBox="1"/>
            <p:nvPr/>
          </p:nvSpPr>
          <p:spPr>
            <a:xfrm>
              <a:off x="4304" y="445"/>
              <a:ext cx="680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400" b="1" i="1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F</a:t>
              </a:r>
              <a:r>
                <a:rPr lang="zh-CN" altLang="en-US" sz="2400" b="1" baseline="-25000" dirty="0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浮</a:t>
              </a:r>
            </a:p>
          </p:txBody>
        </p:sp>
        <p:sp>
          <p:nvSpPr>
            <p:cNvPr id="114714" name="文本框 114713"/>
            <p:cNvSpPr txBox="1"/>
            <p:nvPr/>
          </p:nvSpPr>
          <p:spPr>
            <a:xfrm>
              <a:off x="4342" y="1506"/>
              <a:ext cx="318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400" b="1" i="1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G</a:t>
              </a:r>
            </a:p>
          </p:txBody>
        </p:sp>
      </p:grpSp>
      <p:sp>
        <p:nvSpPr>
          <p:cNvPr id="114715" name="文本框 114714"/>
          <p:cNvSpPr txBox="1"/>
          <p:nvPr/>
        </p:nvSpPr>
        <p:spPr>
          <a:xfrm>
            <a:off x="230180" y="3703066"/>
            <a:ext cx="113480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i="1">
                <a:solidFill>
                  <a:schemeClr val="hlin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>
                <a:solidFill>
                  <a:schemeClr val="hlin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浮</a:t>
            </a:r>
            <a:r>
              <a:rPr lang="en-US" altLang="zh-CN" sz="2400" b="1">
                <a:solidFill>
                  <a:schemeClr val="hlin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&gt;</a:t>
            </a:r>
            <a:r>
              <a:rPr lang="en-US" altLang="zh-CN" sz="2400" b="1" i="1">
                <a:solidFill>
                  <a:schemeClr val="hlin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</a:p>
        </p:txBody>
      </p:sp>
      <p:sp>
        <p:nvSpPr>
          <p:cNvPr id="114716" name="文本框 114715"/>
          <p:cNvSpPr txBox="1"/>
          <p:nvPr/>
        </p:nvSpPr>
        <p:spPr>
          <a:xfrm>
            <a:off x="1322388" y="3703122"/>
            <a:ext cx="91808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上升</a:t>
            </a:r>
          </a:p>
        </p:txBody>
      </p:sp>
      <p:sp>
        <p:nvSpPr>
          <p:cNvPr id="114717" name="文本框 114716"/>
          <p:cNvSpPr txBox="1"/>
          <p:nvPr/>
        </p:nvSpPr>
        <p:spPr>
          <a:xfrm>
            <a:off x="3828965" y="3703073"/>
            <a:ext cx="124197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i="1">
                <a:solidFill>
                  <a:schemeClr val="hlin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>
                <a:solidFill>
                  <a:schemeClr val="hlin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浮</a:t>
            </a:r>
            <a:r>
              <a:rPr lang="en-US" altLang="zh-CN" sz="2400" b="1">
                <a:solidFill>
                  <a:schemeClr val="hlin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400" b="1" i="1">
                <a:solidFill>
                  <a:schemeClr val="hlin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</a:p>
        </p:txBody>
      </p:sp>
      <p:sp>
        <p:nvSpPr>
          <p:cNvPr id="114718" name="文本框 114717"/>
          <p:cNvSpPr txBox="1"/>
          <p:nvPr/>
        </p:nvSpPr>
        <p:spPr>
          <a:xfrm>
            <a:off x="6644005" y="3703320"/>
            <a:ext cx="1059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i="1">
                <a:solidFill>
                  <a:schemeClr val="hlin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>
                <a:solidFill>
                  <a:schemeClr val="hlin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浮</a:t>
            </a:r>
            <a:r>
              <a:rPr lang="en-US" altLang="zh-CN" sz="2400" b="1">
                <a:solidFill>
                  <a:schemeClr val="hlin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&lt;</a:t>
            </a:r>
            <a:r>
              <a:rPr lang="en-US" altLang="zh-CN" sz="2400" b="1" i="1">
                <a:solidFill>
                  <a:schemeClr val="hlin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</a:p>
        </p:txBody>
      </p:sp>
      <p:sp>
        <p:nvSpPr>
          <p:cNvPr id="114719" name="文本框 114718"/>
          <p:cNvSpPr txBox="1"/>
          <p:nvPr/>
        </p:nvSpPr>
        <p:spPr>
          <a:xfrm>
            <a:off x="7806690" y="3703320"/>
            <a:ext cx="8077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下沉</a:t>
            </a:r>
          </a:p>
        </p:txBody>
      </p:sp>
      <p:sp>
        <p:nvSpPr>
          <p:cNvPr id="114720" name="文本框 114719"/>
          <p:cNvSpPr txBox="1"/>
          <p:nvPr/>
        </p:nvSpPr>
        <p:spPr>
          <a:xfrm>
            <a:off x="4906645" y="3703320"/>
            <a:ext cx="10363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悬浮</a:t>
            </a:r>
          </a:p>
        </p:txBody>
      </p:sp>
      <p:sp>
        <p:nvSpPr>
          <p:cNvPr id="114721" name="文本框 114720"/>
          <p:cNvSpPr txBox="1"/>
          <p:nvPr/>
        </p:nvSpPr>
        <p:spPr>
          <a:xfrm>
            <a:off x="2131060" y="671830"/>
            <a:ext cx="4953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完全浸入液体内的物体的受力分析</a:t>
            </a:r>
          </a:p>
        </p:txBody>
      </p:sp>
      <p:sp>
        <p:nvSpPr>
          <p:cNvPr id="114722" name="文本框 114721"/>
          <p:cNvSpPr txBox="1"/>
          <p:nvPr/>
        </p:nvSpPr>
        <p:spPr>
          <a:xfrm>
            <a:off x="106290" y="4163695"/>
            <a:ext cx="3012739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上升到液面呈漂浮状态，</a:t>
            </a:r>
            <a:r>
              <a:rPr lang="en-US" altLang="zh-CN" sz="2000" b="1" i="1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F</a:t>
            </a:r>
            <a:r>
              <a:rPr lang="zh-CN" altLang="en-US" sz="2000" b="1" baseline="-2500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浮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逐渐减</a:t>
            </a:r>
            <a:r>
              <a:rPr lang="zh-CN" altLang="en-US" sz="2000" b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小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到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F</a:t>
            </a:r>
            <a:r>
              <a:rPr lang="zh-CN" altLang="en-US" sz="2000" b="1" baseline="-250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浮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G</a:t>
            </a:r>
          </a:p>
        </p:txBody>
      </p:sp>
      <p:sp>
        <p:nvSpPr>
          <p:cNvPr id="114723" name="文本框 114722"/>
          <p:cNvSpPr txBox="1"/>
          <p:nvPr/>
        </p:nvSpPr>
        <p:spPr>
          <a:xfrm>
            <a:off x="6137356" y="4276089"/>
            <a:ext cx="2754974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下沉至容器底部，</a:t>
            </a:r>
            <a:r>
              <a:rPr lang="en-US" altLang="zh-CN" sz="2000" b="1" i="1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F</a:t>
            </a:r>
            <a:r>
              <a:rPr lang="zh-CN" altLang="en-US" sz="2000" b="1" baseline="-2500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浮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不变，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F</a:t>
            </a:r>
            <a:r>
              <a:rPr lang="zh-CN" altLang="en-US" sz="2000" b="1" baseline="-250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浮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+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N</a:t>
            </a:r>
            <a:r>
              <a:rPr lang="zh-CN" altLang="en-US" sz="2000" b="1" baseline="-250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支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G</a:t>
            </a:r>
          </a:p>
        </p:txBody>
      </p:sp>
      <p:sp>
        <p:nvSpPr>
          <p:cNvPr id="114724" name="文本框 114723"/>
          <p:cNvSpPr txBox="1"/>
          <p:nvPr/>
        </p:nvSpPr>
        <p:spPr>
          <a:xfrm>
            <a:off x="3600337" y="2167183"/>
            <a:ext cx="448921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悬浮</a:t>
            </a:r>
          </a:p>
        </p:txBody>
      </p:sp>
      <p:grpSp>
        <p:nvGrpSpPr>
          <p:cNvPr id="114725" name="组合 114724"/>
          <p:cNvGrpSpPr/>
          <p:nvPr/>
        </p:nvGrpSpPr>
        <p:grpSpPr>
          <a:xfrm>
            <a:off x="948686" y="953699"/>
            <a:ext cx="968098" cy="1351527"/>
            <a:chOff x="706" y="-39"/>
            <a:chExt cx="813" cy="1135"/>
          </a:xfrm>
        </p:grpSpPr>
        <p:sp>
          <p:nvSpPr>
            <p:cNvPr id="114726" name="直接连接符 114725"/>
            <p:cNvSpPr/>
            <p:nvPr/>
          </p:nvSpPr>
          <p:spPr>
            <a:xfrm>
              <a:off x="1247" y="502"/>
              <a:ext cx="1" cy="412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14727" name="直接连接符 114726"/>
            <p:cNvSpPr/>
            <p:nvPr/>
          </p:nvSpPr>
          <p:spPr>
            <a:xfrm flipV="1">
              <a:off x="1247" y="111"/>
              <a:ext cx="1" cy="391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14728" name="文本框 114727"/>
            <p:cNvSpPr txBox="1"/>
            <p:nvPr/>
          </p:nvSpPr>
          <p:spPr>
            <a:xfrm>
              <a:off x="706" y="-39"/>
              <a:ext cx="511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i="1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F</a:t>
              </a:r>
              <a:r>
                <a:rPr lang="zh-CN" altLang="en-US" sz="2400" b="1" baseline="-25000" dirty="0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浮</a:t>
              </a:r>
            </a:p>
          </p:txBody>
        </p:sp>
        <p:sp>
          <p:nvSpPr>
            <p:cNvPr id="114729" name="文本框 114728"/>
            <p:cNvSpPr txBox="1"/>
            <p:nvPr/>
          </p:nvSpPr>
          <p:spPr>
            <a:xfrm>
              <a:off x="1292" y="709"/>
              <a:ext cx="227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400" b="1" i="1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G</a:t>
              </a:r>
            </a:p>
          </p:txBody>
        </p:sp>
      </p:grpSp>
      <p:grpSp>
        <p:nvGrpSpPr>
          <p:cNvPr id="114735" name="组合 114734"/>
          <p:cNvGrpSpPr/>
          <p:nvPr/>
        </p:nvGrpSpPr>
        <p:grpSpPr>
          <a:xfrm>
            <a:off x="6697917" y="2893589"/>
            <a:ext cx="679785" cy="498943"/>
            <a:chOff x="1620" y="2328"/>
            <a:chExt cx="658" cy="936"/>
          </a:xfrm>
        </p:grpSpPr>
        <p:sp>
          <p:nvSpPr>
            <p:cNvPr id="114736" name="直接连接符 114735"/>
            <p:cNvSpPr/>
            <p:nvPr/>
          </p:nvSpPr>
          <p:spPr>
            <a:xfrm flipH="1" flipV="1">
              <a:off x="2277" y="2681"/>
              <a:ext cx="1" cy="583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14737" name="文本框 114736"/>
            <p:cNvSpPr txBox="1"/>
            <p:nvPr/>
          </p:nvSpPr>
          <p:spPr>
            <a:xfrm>
              <a:off x="1620" y="2328"/>
              <a:ext cx="609" cy="8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N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支</a:t>
              </a:r>
              <a:endParaRPr lang="zh-CN" altLang="en-US" sz="2400" b="1" i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</p:grp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4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14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4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4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764 -0.197013 " pathEditMode="relative" ptsTypes="">
                                      <p:cBhvr>
                                        <p:cTn id="25" dur="20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764 -0.197013 " pathEditMode="relative" ptsTypes="">
                                      <p:cBhvr>
                                        <p:cTn id="27" dur="20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146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6" presetClass="entr" presetSubtype="4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114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4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14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114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4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14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4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7" dur="500"/>
                                        <p:tgtEl>
                                          <p:spTgt spid="114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2" dur="500"/>
                                        <p:tgtEl>
                                          <p:spTgt spid="114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14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14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0.155556 " pathEditMode="relative" ptsTypes="">
                                      <p:cBhvr>
                                        <p:cTn id="85" dur="2000" fill="hold"/>
                                        <p:tgtEl>
                                          <p:spTgt spid="1147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0.155556 " pathEditMode="relative" ptsTypes="">
                                      <p:cBhvr>
                                        <p:cTn id="87" dur="2000" fill="hold"/>
                                        <p:tgtEl>
                                          <p:spTgt spid="1146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1" dur="500"/>
                                        <p:tgtEl>
                                          <p:spTgt spid="114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14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715" grpId="0"/>
      <p:bldP spid="114716" grpId="0"/>
      <p:bldP spid="114717" grpId="0"/>
      <p:bldP spid="114718" grpId="0"/>
      <p:bldP spid="114719" grpId="0"/>
      <p:bldP spid="114720" grpId="0"/>
      <p:bldP spid="114722" grpId="0"/>
      <p:bldP spid="114723" grpId="0"/>
      <p:bldP spid="1147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856" y="578485"/>
            <a:ext cx="91147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由于浸没在液体中的物体，其排开液体的体积跟物体自身的体积相等，因此物体的浮沉情况也可以用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物体的密度跟液体的密度大小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来描述。</a:t>
            </a:r>
          </a:p>
        </p:txBody>
      </p:sp>
      <p:sp>
        <p:nvSpPr>
          <p:cNvPr id="114690" name="矩形 114689"/>
          <p:cNvSpPr/>
          <p:nvPr/>
        </p:nvSpPr>
        <p:spPr>
          <a:xfrm>
            <a:off x="934085" y="1777365"/>
            <a:ext cx="2118995" cy="2239010"/>
          </a:xfrm>
          <a:prstGeom prst="rect">
            <a:avLst/>
          </a:prstGeom>
          <a:solidFill>
            <a:srgbClr val="CCECFF"/>
          </a:soli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114707" name="组合 114706"/>
          <p:cNvGrpSpPr/>
          <p:nvPr/>
        </p:nvGrpSpPr>
        <p:grpSpPr>
          <a:xfrm>
            <a:off x="1699611" y="2600273"/>
            <a:ext cx="594195" cy="579906"/>
            <a:chOff x="2880" y="709"/>
            <a:chExt cx="499" cy="487"/>
          </a:xfrm>
        </p:grpSpPr>
        <p:sp>
          <p:nvSpPr>
            <p:cNvPr id="114708" name="椭圆 114707"/>
            <p:cNvSpPr/>
            <p:nvPr/>
          </p:nvSpPr>
          <p:spPr>
            <a:xfrm>
              <a:off x="2880" y="709"/>
              <a:ext cx="499" cy="487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b="1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114709" name="椭圆 114708"/>
            <p:cNvSpPr/>
            <p:nvPr/>
          </p:nvSpPr>
          <p:spPr>
            <a:xfrm>
              <a:off x="3107" y="935"/>
              <a:ext cx="46" cy="46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b="1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grpSp>
        <p:nvGrpSpPr>
          <p:cNvPr id="114710" name="组合 114709"/>
          <p:cNvGrpSpPr/>
          <p:nvPr/>
        </p:nvGrpSpPr>
        <p:grpSpPr>
          <a:xfrm>
            <a:off x="1995001" y="2016795"/>
            <a:ext cx="860928" cy="1724238"/>
            <a:chOff x="4261" y="445"/>
            <a:chExt cx="723" cy="1448"/>
          </a:xfrm>
        </p:grpSpPr>
        <p:sp>
          <p:nvSpPr>
            <p:cNvPr id="114711" name="直接连接符 114710"/>
            <p:cNvSpPr/>
            <p:nvPr/>
          </p:nvSpPr>
          <p:spPr>
            <a:xfrm>
              <a:off x="4261" y="1189"/>
              <a:ext cx="3" cy="589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14712" name="直接连接符 114711"/>
            <p:cNvSpPr/>
            <p:nvPr/>
          </p:nvSpPr>
          <p:spPr>
            <a:xfrm flipV="1">
              <a:off x="4263" y="603"/>
              <a:ext cx="0" cy="589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14713" name="文本框 114712"/>
            <p:cNvSpPr txBox="1"/>
            <p:nvPr/>
          </p:nvSpPr>
          <p:spPr>
            <a:xfrm>
              <a:off x="4304" y="445"/>
              <a:ext cx="680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400" b="1" i="1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F</a:t>
              </a:r>
              <a:r>
                <a:rPr lang="zh-CN" altLang="en-US" sz="2400" b="1" baseline="-25000" dirty="0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浮</a:t>
              </a:r>
            </a:p>
          </p:txBody>
        </p:sp>
        <p:sp>
          <p:nvSpPr>
            <p:cNvPr id="114714" name="文本框 114713"/>
            <p:cNvSpPr txBox="1"/>
            <p:nvPr/>
          </p:nvSpPr>
          <p:spPr>
            <a:xfrm>
              <a:off x="4342" y="1506"/>
              <a:ext cx="318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400" b="1" i="1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G</a:t>
              </a:r>
            </a:p>
          </p:txBody>
        </p:sp>
        <p:sp>
          <p:nvSpPr>
            <p:cNvPr id="10" name="直接连接符 9"/>
            <p:cNvSpPr/>
            <p:nvPr/>
          </p:nvSpPr>
          <p:spPr>
            <a:xfrm>
              <a:off x="4264" y="1189"/>
              <a:ext cx="3" cy="589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3" name="文本框 2"/>
          <p:cNvSpPr txBox="1"/>
          <p:nvPr/>
        </p:nvSpPr>
        <p:spPr>
          <a:xfrm>
            <a:off x="3300730" y="1706245"/>
            <a:ext cx="2481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根据</a:t>
            </a:r>
            <a:r>
              <a:rPr lang="en-US" altLang="zh-CN" sz="2400" b="1" i="1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浮</a:t>
            </a:r>
            <a:r>
              <a:rPr lang="en-US" altLang="zh-CN" sz="2400" b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=</a:t>
            </a:r>
            <a:r>
              <a:rPr lang="en-US" altLang="zh-CN" sz="2400" b="1" i="1" dirty="0"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ρ</a:t>
            </a:r>
            <a:r>
              <a:rPr lang="zh-CN" altLang="en-US" sz="2400" b="1" baseline="-25000" dirty="0"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液</a:t>
            </a:r>
            <a:r>
              <a:rPr lang="en-US" altLang="zh-CN" sz="2400" b="1" i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gV</a:t>
            </a:r>
            <a:r>
              <a:rPr lang="zh-CN" altLang="en-US" sz="2400" b="1" baseline="-25000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排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911850" y="1706245"/>
            <a:ext cx="2575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i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G</a:t>
            </a:r>
            <a:r>
              <a:rPr lang="en-US" altLang="zh-CN" sz="2400" b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=</a:t>
            </a:r>
            <a:r>
              <a:rPr lang="en-US" altLang="zh-CN" sz="2400" b="1" i="1" dirty="0"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ρ</a:t>
            </a:r>
            <a:r>
              <a:rPr lang="zh-CN" altLang="en-US" sz="2400" b="1" baseline="-25000" dirty="0"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物</a:t>
            </a:r>
            <a:r>
              <a:rPr lang="en-US" altLang="zh-CN" sz="2400" b="1" i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gV</a:t>
            </a:r>
            <a:r>
              <a:rPr lang="zh-CN" altLang="en-US" sz="2400" b="1" baseline="-25000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物</a:t>
            </a:r>
            <a:r>
              <a:rPr lang="zh-CN" altLang="en-US" sz="2400" b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（实心）</a:t>
            </a:r>
          </a:p>
        </p:txBody>
      </p:sp>
      <p:sp>
        <p:nvSpPr>
          <p:cNvPr id="114715" name="文本框 114714"/>
          <p:cNvSpPr txBox="1"/>
          <p:nvPr/>
        </p:nvSpPr>
        <p:spPr>
          <a:xfrm>
            <a:off x="3493445" y="2351786"/>
            <a:ext cx="113480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浮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&gt;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</a:p>
        </p:txBody>
      </p:sp>
      <p:sp>
        <p:nvSpPr>
          <p:cNvPr id="114716" name="文本框 114715"/>
          <p:cNvSpPr txBox="1"/>
          <p:nvPr/>
        </p:nvSpPr>
        <p:spPr>
          <a:xfrm>
            <a:off x="5184458" y="2351842"/>
            <a:ext cx="91808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上升</a:t>
            </a:r>
          </a:p>
        </p:txBody>
      </p:sp>
      <p:sp>
        <p:nvSpPr>
          <p:cNvPr id="114717" name="文本框 114716"/>
          <p:cNvSpPr txBox="1"/>
          <p:nvPr/>
        </p:nvSpPr>
        <p:spPr>
          <a:xfrm>
            <a:off x="3493135" y="2956560"/>
            <a:ext cx="10661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浮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</a:p>
        </p:txBody>
      </p:sp>
      <p:sp>
        <p:nvSpPr>
          <p:cNvPr id="114718" name="文本框 114717"/>
          <p:cNvSpPr txBox="1"/>
          <p:nvPr/>
        </p:nvSpPr>
        <p:spPr>
          <a:xfrm>
            <a:off x="3478530" y="3556000"/>
            <a:ext cx="1059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浮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&lt;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</a:p>
        </p:txBody>
      </p:sp>
      <p:sp>
        <p:nvSpPr>
          <p:cNvPr id="114719" name="文本框 114718"/>
          <p:cNvSpPr txBox="1"/>
          <p:nvPr/>
        </p:nvSpPr>
        <p:spPr>
          <a:xfrm>
            <a:off x="5227955" y="3556000"/>
            <a:ext cx="8077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下沉</a:t>
            </a:r>
          </a:p>
        </p:txBody>
      </p:sp>
      <p:sp>
        <p:nvSpPr>
          <p:cNvPr id="114720" name="文本框 114719"/>
          <p:cNvSpPr txBox="1"/>
          <p:nvPr/>
        </p:nvSpPr>
        <p:spPr>
          <a:xfrm>
            <a:off x="5216525" y="2956560"/>
            <a:ext cx="8312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悬浮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592570" y="2212975"/>
            <a:ext cx="1410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ρ</a:t>
            </a:r>
            <a:r>
              <a:rPr lang="zh-CN" altLang="en-US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液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&gt;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ρ</a:t>
            </a:r>
            <a:r>
              <a:rPr lang="zh-CN" altLang="en-US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物</a:t>
            </a:r>
            <a:endParaRPr lang="en-US" altLang="zh-CN" sz="2400" b="1" i="1" dirty="0">
              <a:solidFill>
                <a:schemeClr val="hlin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92570" y="3416935"/>
            <a:ext cx="1410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ρ</a:t>
            </a:r>
            <a:r>
              <a:rPr lang="zh-CN" altLang="en-US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液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&lt;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ρ</a:t>
            </a:r>
            <a:r>
              <a:rPr lang="zh-CN" altLang="en-US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物</a:t>
            </a:r>
            <a:endParaRPr lang="en-US" altLang="zh-CN" sz="2400" b="1" i="1" dirty="0">
              <a:solidFill>
                <a:schemeClr val="hlin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07175" y="2817495"/>
            <a:ext cx="1410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ρ</a:t>
            </a:r>
            <a:r>
              <a:rPr lang="zh-CN" altLang="en-US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液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ρ</a:t>
            </a:r>
            <a:r>
              <a:rPr lang="zh-CN" altLang="en-US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物</a:t>
            </a:r>
            <a:endParaRPr lang="en-US" altLang="zh-CN" sz="2400" b="1" i="1" dirty="0">
              <a:solidFill>
                <a:schemeClr val="hlin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605" y="4152900"/>
            <a:ext cx="9114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石块不论多小，在水中总会下沉；冰块不论多大，在水中总会漂着。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75301" y="4512309"/>
            <a:ext cx="1410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ρ</a:t>
            </a:r>
            <a:r>
              <a:rPr lang="zh-CN" altLang="en-US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石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&gt;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ρ</a:t>
            </a:r>
            <a:r>
              <a:rPr lang="zh-CN" altLang="en-US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水</a:t>
            </a:r>
            <a:endParaRPr lang="zh-CN" altLang="en-US" sz="2400" b="1" baseline="-25000" dirty="0">
              <a:solidFill>
                <a:schemeClr val="hlin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887085" y="4512310"/>
            <a:ext cx="1410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ρ</a:t>
            </a:r>
            <a:r>
              <a:rPr lang="zh-CN" altLang="en-US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冰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&lt;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ρ</a:t>
            </a:r>
            <a:r>
              <a:rPr lang="zh-CN" altLang="en-US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水</a:t>
            </a:r>
            <a:endParaRPr lang="zh-CN" altLang="en-US" sz="2400" b="1" baseline="-25000" dirty="0">
              <a:solidFill>
                <a:schemeClr val="hlin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469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4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114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4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4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4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4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4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4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4690" grpId="0" bldLvl="0" animBg="1"/>
      <p:bldP spid="3" grpId="0"/>
      <p:bldP spid="4" grpId="0"/>
      <p:bldP spid="114715" grpId="0"/>
      <p:bldP spid="114716" grpId="0"/>
      <p:bldP spid="114717" grpId="0"/>
      <p:bldP spid="114718" grpId="0"/>
      <p:bldP spid="114719" grpId="0"/>
      <p:bldP spid="114720" grpId="0"/>
      <p:bldP spid="5" grpId="0"/>
      <p:bldP spid="16" grpId="0"/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706" y="1604960"/>
            <a:ext cx="3655958" cy="23656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文本框 17"/>
          <p:cNvSpPr txBox="1"/>
          <p:nvPr/>
        </p:nvSpPr>
        <p:spPr>
          <a:xfrm>
            <a:off x="4408170" y="1634329"/>
            <a:ext cx="4517390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饱满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的种子在盐水中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下沉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干瘪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的种子则会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漂浮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在盐水面上。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利用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盐水选种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就是把漂浮的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干瘪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种子清除掉，保留下沉的饱满种子。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3454194" y="693982"/>
            <a:ext cx="2501990" cy="495548"/>
            <a:chOff x="2506980" y="579256"/>
            <a:chExt cx="3958508" cy="495548"/>
          </a:xfrm>
        </p:grpSpPr>
        <p:pic>
          <p:nvPicPr>
            <p:cNvPr id="17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盐水选种</a:t>
              </a:r>
            </a:p>
          </p:txBody>
        </p:sp>
      </p:grpSp>
      <p:pic>
        <p:nvPicPr>
          <p:cNvPr id="20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816197" y="3472818"/>
            <a:ext cx="275076" cy="3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" y="741495"/>
            <a:ext cx="1273969" cy="1763078"/>
          </a:xfrm>
          <a:prstGeom prst="rect">
            <a:avLst/>
          </a:prstGeom>
        </p:spPr>
      </p:pic>
      <p:sp>
        <p:nvSpPr>
          <p:cNvPr id="5" name="下箭头 208"/>
          <p:cNvSpPr/>
          <p:nvPr/>
        </p:nvSpPr>
        <p:spPr>
          <a:xfrm>
            <a:off x="4681855" y="3558540"/>
            <a:ext cx="160655" cy="588645"/>
          </a:xfrm>
          <a:prstGeom prst="downArrow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文本框 206"/>
          <p:cNvSpPr txBox="1"/>
          <p:nvPr/>
        </p:nvSpPr>
        <p:spPr>
          <a:xfrm>
            <a:off x="4208145" y="1235710"/>
            <a:ext cx="990600" cy="409575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 fontAlgn="base"/>
            <a:r>
              <a:rPr lang="en-US" altLang="zh-CN" sz="2400" b="1" strike="noStrike" kern="100" noProof="1">
                <a:solidFill>
                  <a:schemeClr val="bg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状  态</a:t>
            </a:r>
          </a:p>
        </p:txBody>
      </p:sp>
      <p:sp>
        <p:nvSpPr>
          <p:cNvPr id="8" name="文本框 205"/>
          <p:cNvSpPr txBox="1"/>
          <p:nvPr/>
        </p:nvSpPr>
        <p:spPr>
          <a:xfrm>
            <a:off x="3011170" y="1235710"/>
            <a:ext cx="1031875" cy="409575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 fontAlgn="base"/>
            <a:r>
              <a:rPr lang="en-US" altLang="zh-CN" sz="2400" b="1" strike="noStrike" kern="100" noProof="1">
                <a:solidFill>
                  <a:schemeClr val="bg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条件</a:t>
            </a:r>
          </a:p>
        </p:txBody>
      </p:sp>
      <p:sp>
        <p:nvSpPr>
          <p:cNvPr id="15" name="下箭头 204"/>
          <p:cNvSpPr/>
          <p:nvPr/>
        </p:nvSpPr>
        <p:spPr>
          <a:xfrm>
            <a:off x="4632960" y="988060"/>
            <a:ext cx="172720" cy="657225"/>
          </a:xfrm>
          <a:prstGeom prst="downArrow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文本框 207"/>
          <p:cNvSpPr txBox="1"/>
          <p:nvPr/>
        </p:nvSpPr>
        <p:spPr>
          <a:xfrm>
            <a:off x="5535930" y="1235710"/>
            <a:ext cx="860425" cy="409575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 fontAlgn="base"/>
            <a:r>
              <a:rPr lang="en-US" altLang="zh-CN" sz="2400" b="1" strike="noStrike" kern="100" noProof="1">
                <a:solidFill>
                  <a:schemeClr val="bg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条件</a:t>
            </a:r>
          </a:p>
        </p:txBody>
      </p:sp>
      <p:sp>
        <p:nvSpPr>
          <p:cNvPr id="17" name="新月形 190"/>
          <p:cNvSpPr/>
          <p:nvPr/>
        </p:nvSpPr>
        <p:spPr>
          <a:xfrm rot="5400000">
            <a:off x="4261485" y="-782955"/>
            <a:ext cx="889635" cy="4105910"/>
          </a:xfrm>
          <a:prstGeom prst="moon">
            <a:avLst>
              <a:gd name="adj" fmla="val 5121"/>
            </a:avLst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文本框 191"/>
          <p:cNvSpPr txBox="1"/>
          <p:nvPr/>
        </p:nvSpPr>
        <p:spPr>
          <a:xfrm>
            <a:off x="1820545" y="2303780"/>
            <a:ext cx="408305" cy="79121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 fontAlgn="base"/>
            <a:r>
              <a:rPr lang="en-US" altLang="zh-CN" sz="2400" b="1" strike="noStrike" kern="100" noProof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浸没</a:t>
            </a:r>
          </a:p>
        </p:txBody>
      </p:sp>
      <p:sp>
        <p:nvSpPr>
          <p:cNvPr id="19" name="左大括号 192"/>
          <p:cNvSpPr/>
          <p:nvPr/>
        </p:nvSpPr>
        <p:spPr>
          <a:xfrm>
            <a:off x="2328545" y="1746885"/>
            <a:ext cx="324485" cy="1642110"/>
          </a:xfrm>
          <a:prstGeom prst="leftBrace">
            <a:avLst/>
          </a:prstGeom>
          <a:noFill/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20" name="文本框 193"/>
          <p:cNvSpPr txBox="1"/>
          <p:nvPr/>
        </p:nvSpPr>
        <p:spPr>
          <a:xfrm>
            <a:off x="2757170" y="1732280"/>
            <a:ext cx="1285875" cy="41529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 fontAlgn="base"/>
            <a:r>
              <a:rPr lang="en-US" altLang="zh-CN" sz="2400" b="1" i="1" strike="noStrike" kern="100" noProof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F</a:t>
            </a:r>
            <a:r>
              <a:rPr lang="en-US" altLang="zh-CN" sz="2400" b="1" strike="noStrike" kern="100" baseline="-25000" noProof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浮</a:t>
            </a:r>
            <a:r>
              <a:rPr lang="en-US" altLang="zh-CN" sz="2400" b="1" kern="100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＜</a:t>
            </a:r>
            <a:r>
              <a:rPr lang="en-US" altLang="zh-CN" sz="2400" b="1" i="1" strike="noStrike" kern="100" noProof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G</a:t>
            </a:r>
          </a:p>
        </p:txBody>
      </p:sp>
      <p:sp>
        <p:nvSpPr>
          <p:cNvPr id="21" name="文本框 194"/>
          <p:cNvSpPr txBox="1"/>
          <p:nvPr/>
        </p:nvSpPr>
        <p:spPr>
          <a:xfrm>
            <a:off x="2757170" y="2418080"/>
            <a:ext cx="1285875" cy="42164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 fontAlgn="base"/>
            <a:r>
              <a:rPr lang="en-US" altLang="zh-CN" sz="2400" b="1" i="1" strike="noStrike" kern="100" noProof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F</a:t>
            </a:r>
            <a:r>
              <a:rPr lang="en-US" altLang="zh-CN" sz="2400" b="1" strike="noStrike" kern="100" baseline="-25000" noProof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浮</a:t>
            </a:r>
            <a:r>
              <a:rPr lang="en-US" altLang="zh-CN" sz="2400" b="1" strike="noStrike" kern="100" noProof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＝</a:t>
            </a:r>
            <a:r>
              <a:rPr lang="en-US" altLang="zh-CN" sz="2400" b="1" i="1" strike="noStrike" kern="100" noProof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G</a:t>
            </a:r>
            <a:endParaRPr lang="en-US" altLang="zh-CN" sz="2400" b="1" strike="noStrike" kern="100" noProof="1">
              <a:solidFill>
                <a:schemeClr val="tx1"/>
              </a:solidFill>
              <a:latin typeface="Times New Roman" panose="020206030504050203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 fontAlgn="base"/>
            <a:r>
              <a:rPr lang="en-US" altLang="zh-CN" sz="2400" b="1" strike="noStrike" kern="100" noProof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</a:p>
        </p:txBody>
      </p:sp>
      <p:sp>
        <p:nvSpPr>
          <p:cNvPr id="22" name="文本框 195"/>
          <p:cNvSpPr txBox="1"/>
          <p:nvPr/>
        </p:nvSpPr>
        <p:spPr>
          <a:xfrm>
            <a:off x="2757170" y="3135630"/>
            <a:ext cx="1285875" cy="41910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 fontAlgn="base"/>
            <a:r>
              <a:rPr lang="en-US" altLang="zh-CN" sz="2400" b="1" i="1" strike="noStrike" kern="100" noProof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F</a:t>
            </a:r>
            <a:r>
              <a:rPr lang="en-US" altLang="zh-CN" sz="2400" b="1" strike="noStrike" kern="100" baseline="-25000" noProof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浮</a:t>
            </a:r>
            <a:r>
              <a:rPr lang="en-US" altLang="zh-CN" sz="2400" b="1" kern="100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＞</a:t>
            </a:r>
            <a:r>
              <a:rPr lang="en-US" altLang="zh-CN" sz="2400" b="1" i="1" strike="noStrike" kern="100" noProof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G</a:t>
            </a:r>
          </a:p>
        </p:txBody>
      </p:sp>
      <p:sp>
        <p:nvSpPr>
          <p:cNvPr id="23" name="文本框 196"/>
          <p:cNvSpPr txBox="1"/>
          <p:nvPr/>
        </p:nvSpPr>
        <p:spPr>
          <a:xfrm>
            <a:off x="7129145" y="2303780"/>
            <a:ext cx="403225" cy="791845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 fontAlgn="base"/>
            <a:r>
              <a:rPr lang="en-US" altLang="zh-CN" sz="2400" b="1" strike="noStrike" kern="100" noProof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实心</a:t>
            </a:r>
          </a:p>
        </p:txBody>
      </p:sp>
      <p:sp>
        <p:nvSpPr>
          <p:cNvPr id="24" name="左大括号 197"/>
          <p:cNvSpPr/>
          <p:nvPr/>
        </p:nvSpPr>
        <p:spPr>
          <a:xfrm flipH="1">
            <a:off x="6757670" y="1757045"/>
            <a:ext cx="289560" cy="1716405"/>
          </a:xfrm>
          <a:prstGeom prst="leftBrace">
            <a:avLst/>
          </a:prstGeom>
          <a:noFill/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25" name="文本框 198"/>
          <p:cNvSpPr txBox="1"/>
          <p:nvPr/>
        </p:nvSpPr>
        <p:spPr>
          <a:xfrm>
            <a:off x="4296410" y="1757045"/>
            <a:ext cx="902335" cy="39751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 fontAlgn="base"/>
            <a:r>
              <a:rPr lang="en-US" altLang="zh-CN" sz="2400" b="1" strike="noStrike" kern="100" noProof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下沉</a:t>
            </a:r>
          </a:p>
        </p:txBody>
      </p:sp>
      <p:sp>
        <p:nvSpPr>
          <p:cNvPr id="26" name="文本框 199"/>
          <p:cNvSpPr txBox="1"/>
          <p:nvPr/>
        </p:nvSpPr>
        <p:spPr>
          <a:xfrm>
            <a:off x="4268470" y="2418080"/>
            <a:ext cx="902335" cy="39751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 fontAlgn="base"/>
            <a:r>
              <a:rPr lang="en-US" altLang="zh-CN" sz="2400" b="1" strike="noStrike" kern="100" noProof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悬浮</a:t>
            </a:r>
          </a:p>
        </p:txBody>
      </p:sp>
      <p:sp>
        <p:nvSpPr>
          <p:cNvPr id="27" name="文本框 200"/>
          <p:cNvSpPr txBox="1"/>
          <p:nvPr/>
        </p:nvSpPr>
        <p:spPr>
          <a:xfrm>
            <a:off x="5426710" y="3135630"/>
            <a:ext cx="1245235" cy="418465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 fontAlgn="base"/>
            <a:r>
              <a:rPr lang="en-US" altLang="zh-CN" sz="2400" b="1" i="1" strike="noStrike" kern="100" noProof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ρ</a:t>
            </a:r>
            <a:r>
              <a:rPr lang="zh-CN" altLang="en-US" sz="2400" b="1" kern="100" baseline="-25000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液</a:t>
            </a:r>
            <a:r>
              <a:rPr lang="en-US" altLang="zh-CN" sz="2400" b="1" kern="100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＞</a:t>
            </a:r>
            <a:r>
              <a:rPr lang="en-US" altLang="zh-CN" sz="2400" b="1" i="1" strike="noStrike" kern="100" noProof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ρ</a:t>
            </a:r>
            <a:r>
              <a:rPr lang="en-US" altLang="zh-CN" sz="2400" b="1" strike="noStrike" kern="100" baseline="-25000" noProof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物</a:t>
            </a:r>
          </a:p>
        </p:txBody>
      </p:sp>
      <p:sp>
        <p:nvSpPr>
          <p:cNvPr id="28" name="文本框 201"/>
          <p:cNvSpPr txBox="1"/>
          <p:nvPr/>
        </p:nvSpPr>
        <p:spPr>
          <a:xfrm>
            <a:off x="5405755" y="1757045"/>
            <a:ext cx="1266190" cy="396875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 fontAlgn="base"/>
            <a:r>
              <a:rPr lang="en-US" altLang="zh-CN" sz="2400" b="1" i="1" strike="noStrike" kern="100" noProof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ρ</a:t>
            </a:r>
            <a:r>
              <a:rPr lang="zh-CN" altLang="en-US" sz="2400" b="1" strike="noStrike" kern="100" baseline="-25000" noProof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液</a:t>
            </a:r>
            <a:r>
              <a:rPr lang="en-US" altLang="zh-CN" sz="2400" b="1" kern="100" dirty="0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＜</a:t>
            </a:r>
            <a:r>
              <a:rPr lang="en-US" altLang="zh-CN" sz="2400" b="1" i="1" strike="noStrike" kern="100" noProof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ρ</a:t>
            </a:r>
            <a:r>
              <a:rPr lang="en-US" altLang="zh-CN" sz="2400" b="1" strike="noStrike" kern="100" baseline="-25000" noProof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物</a:t>
            </a:r>
          </a:p>
        </p:txBody>
      </p:sp>
      <p:sp>
        <p:nvSpPr>
          <p:cNvPr id="29" name="文本框 202"/>
          <p:cNvSpPr txBox="1"/>
          <p:nvPr/>
        </p:nvSpPr>
        <p:spPr>
          <a:xfrm>
            <a:off x="5405755" y="2418080"/>
            <a:ext cx="1266190" cy="42164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 fontAlgn="base"/>
            <a:r>
              <a:rPr lang="en-US" altLang="zh-CN" sz="2400" b="1" i="1" strike="noStrike" kern="100" noProof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ρ</a:t>
            </a:r>
            <a:r>
              <a:rPr lang="zh-CN" altLang="en-US" sz="2400" b="1" kern="100" baseline="-25000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液</a:t>
            </a:r>
            <a:r>
              <a:rPr lang="en-US" altLang="zh-CN" sz="2400" b="1" strike="noStrike" kern="100" noProof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＝</a:t>
            </a:r>
            <a:r>
              <a:rPr lang="en-US" altLang="zh-CN" sz="2400" b="1" i="1" strike="noStrike" kern="100" noProof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ρ</a:t>
            </a:r>
            <a:r>
              <a:rPr lang="en-US" altLang="zh-CN" sz="2400" b="1" strike="noStrike" kern="100" baseline="-25000" noProof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物</a:t>
            </a:r>
          </a:p>
        </p:txBody>
      </p:sp>
      <p:sp>
        <p:nvSpPr>
          <p:cNvPr id="30" name="文本框 203"/>
          <p:cNvSpPr txBox="1"/>
          <p:nvPr/>
        </p:nvSpPr>
        <p:spPr>
          <a:xfrm>
            <a:off x="4296410" y="3135630"/>
            <a:ext cx="902335" cy="39751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 fontAlgn="base"/>
            <a:r>
              <a:rPr lang="en-US" altLang="zh-CN" sz="2400" b="1" strike="noStrike" kern="100" noProof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上浮</a:t>
            </a:r>
          </a:p>
        </p:txBody>
      </p:sp>
      <p:sp>
        <p:nvSpPr>
          <p:cNvPr id="32" name="新月形 211"/>
          <p:cNvSpPr/>
          <p:nvPr/>
        </p:nvSpPr>
        <p:spPr>
          <a:xfrm rot="5400000" flipH="1">
            <a:off x="4107180" y="1935480"/>
            <a:ext cx="1198880" cy="4105910"/>
          </a:xfrm>
          <a:prstGeom prst="moon">
            <a:avLst>
              <a:gd name="adj" fmla="val 5121"/>
            </a:avLst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4" name="文本框 189"/>
          <p:cNvSpPr txBox="1"/>
          <p:nvPr/>
        </p:nvSpPr>
        <p:spPr>
          <a:xfrm>
            <a:off x="3512185" y="624205"/>
            <a:ext cx="2414270" cy="464185"/>
          </a:xfrm>
          <a:prstGeom prst="rect">
            <a:avLst/>
          </a:prstGeom>
          <a:solidFill>
            <a:schemeClr val="bg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 fontAlgn="base"/>
            <a:r>
              <a:rPr lang="en-US" altLang="zh-CN" sz="2400" b="1" strike="noStrike" kern="100" noProof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物体的浮沉条件</a:t>
            </a:r>
          </a:p>
        </p:txBody>
      </p:sp>
      <p:sp>
        <p:nvSpPr>
          <p:cNvPr id="31" name="文本框 209"/>
          <p:cNvSpPr txBox="1"/>
          <p:nvPr/>
        </p:nvSpPr>
        <p:spPr>
          <a:xfrm>
            <a:off x="3555365" y="4147185"/>
            <a:ext cx="2385695" cy="440690"/>
          </a:xfrm>
          <a:prstGeom prst="rect">
            <a:avLst/>
          </a:prstGeom>
          <a:solidFill>
            <a:schemeClr val="bg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 fontAlgn="base"/>
            <a:r>
              <a:rPr lang="en-US" altLang="zh-CN" sz="2400" b="1" strike="noStrike" kern="100" noProof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漂浮：</a:t>
            </a:r>
            <a:r>
              <a:rPr lang="en-US" altLang="zh-CN" sz="2400" b="1" i="1" strike="noStrike" kern="100" noProof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F</a:t>
            </a:r>
            <a:r>
              <a:rPr lang="en-US" altLang="zh-CN" sz="2400" b="1" strike="noStrike" kern="100" baseline="-25000" noProof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浮</a:t>
            </a:r>
            <a:r>
              <a:rPr lang="en-US" altLang="zh-CN" sz="2400" b="1" strike="noStrike" kern="100" noProof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＝</a:t>
            </a:r>
            <a:r>
              <a:rPr lang="en-US" altLang="zh-CN" sz="2400" b="1" i="1" strike="noStrike" kern="100" noProof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G</a:t>
            </a:r>
            <a:endParaRPr lang="en-US" altLang="zh-CN" sz="2400" b="1" strike="noStrike" kern="100" noProof="1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ctr" fontAlgn="base"/>
            <a:r>
              <a:rPr lang="en-US" altLang="zh-CN" sz="2400" b="1" strike="noStrike" kern="100" noProof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" fill="hold"/>
                                        <p:tgtEl>
                                          <p:spTgt spid="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" fill="hold"/>
                                        <p:tgtEl>
                                          <p:spTgt spid="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" fill="hold"/>
                                        <p:tgtEl>
                                          <p:spTgt spid="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" fill="hold"/>
                                        <p:tgtEl>
                                          <p:spTgt spid="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6" grpId="0" bldLvl="0" animBg="1"/>
      <p:bldP spid="18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4" grpId="0" bldLvl="0" animBg="1"/>
      <p:bldP spid="3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490" name="Group 34"/>
          <p:cNvGrpSpPr/>
          <p:nvPr/>
        </p:nvGrpSpPr>
        <p:grpSpPr>
          <a:xfrm>
            <a:off x="384810" y="990600"/>
            <a:ext cx="2674938" cy="1785938"/>
            <a:chOff x="204" y="720"/>
            <a:chExt cx="1685" cy="1125"/>
          </a:xfrm>
        </p:grpSpPr>
        <p:sp>
          <p:nvSpPr>
            <p:cNvPr id="395269" name="Rectangle 5" descr="横虚线"/>
            <p:cNvSpPr>
              <a:spLocks noChangeArrowheads="1"/>
            </p:cNvSpPr>
            <p:nvPr/>
          </p:nvSpPr>
          <p:spPr bwMode="auto">
            <a:xfrm>
              <a:off x="210" y="1050"/>
              <a:ext cx="1679" cy="793"/>
            </a:xfrm>
            <a:prstGeom prst="rect">
              <a:avLst/>
            </a:prstGeom>
            <a:pattFill prst="dashHorz">
              <a:fgClr>
                <a:srgbClr val="000000"/>
              </a:fgClr>
              <a:bgClr>
                <a:srgbClr val="FFFFFF"/>
              </a:bgClr>
            </a:pattFill>
            <a:ln w="38100">
              <a:noFill/>
              <a:miter lim="800000"/>
            </a:ln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395270" name="Line 6"/>
            <p:cNvSpPr>
              <a:spLocks noChangeShapeType="1"/>
            </p:cNvSpPr>
            <p:nvPr/>
          </p:nvSpPr>
          <p:spPr bwMode="auto">
            <a:xfrm flipV="1">
              <a:off x="209" y="1046"/>
              <a:ext cx="1680" cy="4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charset="0"/>
                <a:ea typeface="仿宋_GB2312" pitchFamily="49" charset="-122"/>
                <a:cs typeface="+mn-cs"/>
              </a:endParaRPr>
            </a:p>
          </p:txBody>
        </p:sp>
        <p:sp>
          <p:nvSpPr>
            <p:cNvPr id="395271" name="Freeform 7"/>
            <p:cNvSpPr/>
            <p:nvPr/>
          </p:nvSpPr>
          <p:spPr bwMode="auto">
            <a:xfrm>
              <a:off x="204" y="720"/>
              <a:ext cx="1685" cy="11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20"/>
                </a:cxn>
                <a:cxn ang="0">
                  <a:pos x="2190" y="720"/>
                </a:cxn>
                <a:cxn ang="0">
                  <a:pos x="2190" y="0"/>
                </a:cxn>
              </a:cxnLst>
              <a:rect l="0" t="0" r="r" b="b"/>
              <a:pathLst>
                <a:path w="2190" h="720">
                  <a:moveTo>
                    <a:pt x="0" y="0"/>
                  </a:moveTo>
                  <a:lnTo>
                    <a:pt x="0" y="720"/>
                  </a:lnTo>
                  <a:lnTo>
                    <a:pt x="2190" y="720"/>
                  </a:lnTo>
                  <a:lnTo>
                    <a:pt x="2190" y="0"/>
                  </a:lnTo>
                </a:path>
              </a:pathLst>
            </a:custGeom>
            <a:noFill/>
            <a:ln w="38100">
              <a:solidFill>
                <a:srgbClr val="000000"/>
              </a:solidFill>
              <a:round/>
            </a:ln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grpSp>
          <p:nvGrpSpPr>
            <p:cNvPr id="63511" name="xjhzja15"/>
            <p:cNvGrpSpPr/>
            <p:nvPr/>
          </p:nvGrpSpPr>
          <p:grpSpPr>
            <a:xfrm>
              <a:off x="1358" y="1493"/>
              <a:ext cx="401" cy="352"/>
              <a:chOff x="4860" y="2844"/>
              <a:chExt cx="446" cy="406"/>
            </a:xfrm>
          </p:grpSpPr>
          <p:sp>
            <p:nvSpPr>
              <p:cNvPr id="395273" name="Oval 9"/>
              <p:cNvSpPr>
                <a:spLocks noChangeArrowheads="1"/>
              </p:cNvSpPr>
              <p:nvPr/>
            </p:nvSpPr>
            <p:spPr bwMode="auto">
              <a:xfrm>
                <a:off x="4860" y="2844"/>
                <a:ext cx="406" cy="406"/>
              </a:xfrm>
              <a:prstGeom prst="ellipse">
                <a:avLst/>
              </a:prstGeom>
              <a:solidFill>
                <a:srgbClr val="FFFFFF"/>
              </a:solidFill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63519" name="Text Box 10"/>
              <p:cNvSpPr txBox="1"/>
              <p:nvPr/>
            </p:nvSpPr>
            <p:spPr>
              <a:xfrm>
                <a:off x="5006" y="2898"/>
                <a:ext cx="300" cy="312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2400" b="1" i="1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C</a:t>
                </a:r>
              </a:p>
            </p:txBody>
          </p:sp>
        </p:grpSp>
        <p:grpSp>
          <p:nvGrpSpPr>
            <p:cNvPr id="63512" name="xjhzja15"/>
            <p:cNvGrpSpPr/>
            <p:nvPr/>
          </p:nvGrpSpPr>
          <p:grpSpPr>
            <a:xfrm>
              <a:off x="356" y="864"/>
              <a:ext cx="485" cy="450"/>
              <a:chOff x="4860" y="2844"/>
              <a:chExt cx="446" cy="406"/>
            </a:xfrm>
          </p:grpSpPr>
          <p:sp>
            <p:nvSpPr>
              <p:cNvPr id="395276" name="Oval 12"/>
              <p:cNvSpPr>
                <a:spLocks noChangeArrowheads="1"/>
              </p:cNvSpPr>
              <p:nvPr/>
            </p:nvSpPr>
            <p:spPr bwMode="auto">
              <a:xfrm>
                <a:off x="4860" y="2844"/>
                <a:ext cx="406" cy="406"/>
              </a:xfrm>
              <a:prstGeom prst="ellipse">
                <a:avLst/>
              </a:prstGeom>
              <a:solidFill>
                <a:srgbClr val="FFFFFF"/>
              </a:solidFill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63517" name="Text Box 13"/>
              <p:cNvSpPr txBox="1"/>
              <p:nvPr/>
            </p:nvSpPr>
            <p:spPr>
              <a:xfrm>
                <a:off x="5006" y="2898"/>
                <a:ext cx="300" cy="312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2400" b="1" i="1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A</a:t>
                </a:r>
              </a:p>
            </p:txBody>
          </p:sp>
        </p:grpSp>
        <p:grpSp>
          <p:nvGrpSpPr>
            <p:cNvPr id="63513" name="xjhzja15"/>
            <p:cNvGrpSpPr/>
            <p:nvPr/>
          </p:nvGrpSpPr>
          <p:grpSpPr>
            <a:xfrm>
              <a:off x="872" y="1205"/>
              <a:ext cx="414" cy="381"/>
              <a:chOff x="4860" y="2844"/>
              <a:chExt cx="446" cy="406"/>
            </a:xfrm>
          </p:grpSpPr>
          <p:sp>
            <p:nvSpPr>
              <p:cNvPr id="395279" name="Oval 15"/>
              <p:cNvSpPr>
                <a:spLocks noChangeArrowheads="1"/>
              </p:cNvSpPr>
              <p:nvPr/>
            </p:nvSpPr>
            <p:spPr bwMode="auto">
              <a:xfrm>
                <a:off x="4860" y="2844"/>
                <a:ext cx="406" cy="406"/>
              </a:xfrm>
              <a:prstGeom prst="ellipse">
                <a:avLst/>
              </a:prstGeom>
              <a:solidFill>
                <a:srgbClr val="FFFFFF"/>
              </a:solidFill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63515" name="Text Box 16"/>
              <p:cNvSpPr txBox="1"/>
              <p:nvPr/>
            </p:nvSpPr>
            <p:spPr>
              <a:xfrm>
                <a:off x="5006" y="2898"/>
                <a:ext cx="300" cy="312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2400" b="1" i="1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B</a:t>
                </a:r>
              </a:p>
            </p:txBody>
          </p:sp>
        </p:grpSp>
      </p:grpSp>
      <p:sp>
        <p:nvSpPr>
          <p:cNvPr id="63491" name="Rectangle 17"/>
          <p:cNvSpPr/>
          <p:nvPr/>
        </p:nvSpPr>
        <p:spPr>
          <a:xfrm>
            <a:off x="3246120" y="1406205"/>
            <a:ext cx="5706110" cy="1421908"/>
          </a:xfrm>
          <a:prstGeom prst="rect">
            <a:avLst/>
          </a:prstGeom>
          <a:noFill/>
          <a:ln w="9525">
            <a:noFill/>
          </a:ln>
        </p:spPr>
        <p:txBody>
          <a:bodyPr wrap="square" lIns="91420" tIns="45710" rIns="91420" bIns="4571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质量相等的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三球，放于同一液体中静止后如图，可知密度最小的是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球，受浮力最小的是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球。</a:t>
            </a:r>
          </a:p>
        </p:txBody>
      </p:sp>
      <p:grpSp>
        <p:nvGrpSpPr>
          <p:cNvPr id="63492" name="Group 18"/>
          <p:cNvGrpSpPr/>
          <p:nvPr/>
        </p:nvGrpSpPr>
        <p:grpSpPr>
          <a:xfrm>
            <a:off x="366395" y="3133725"/>
            <a:ext cx="2697163" cy="1740270"/>
            <a:chOff x="3344" y="1452"/>
            <a:chExt cx="1652" cy="1062"/>
          </a:xfrm>
        </p:grpSpPr>
        <p:grpSp>
          <p:nvGrpSpPr>
            <p:cNvPr id="63494" name="Group 19"/>
            <p:cNvGrpSpPr/>
            <p:nvPr/>
          </p:nvGrpSpPr>
          <p:grpSpPr>
            <a:xfrm>
              <a:off x="3344" y="1452"/>
              <a:ext cx="1652" cy="1062"/>
              <a:chOff x="2416" y="1662"/>
              <a:chExt cx="1816" cy="1197"/>
            </a:xfrm>
          </p:grpSpPr>
          <p:grpSp>
            <p:nvGrpSpPr>
              <p:cNvPr id="63504" name="xjhzja12"/>
              <p:cNvGrpSpPr/>
              <p:nvPr/>
            </p:nvGrpSpPr>
            <p:grpSpPr>
              <a:xfrm>
                <a:off x="2421" y="1963"/>
                <a:ext cx="1809" cy="896"/>
                <a:chOff x="2423" y="1903"/>
                <a:chExt cx="1735" cy="654"/>
              </a:xfrm>
            </p:grpSpPr>
            <p:sp>
              <p:nvSpPr>
                <p:cNvPr id="395285" name="Rectangle 21" descr="横虚线"/>
                <p:cNvSpPr>
                  <a:spLocks noChangeArrowheads="1"/>
                </p:cNvSpPr>
                <p:nvPr/>
              </p:nvSpPr>
              <p:spPr bwMode="auto">
                <a:xfrm>
                  <a:off x="2430" y="1918"/>
                  <a:ext cx="1728" cy="639"/>
                </a:xfrm>
                <a:prstGeom prst="rect">
                  <a:avLst/>
                </a:prstGeom>
                <a:pattFill prst="dashHorz">
                  <a:fgClr>
                    <a:srgbClr val="000000"/>
                  </a:fgClr>
                  <a:bgClr>
                    <a:srgbClr val="FFFFFF"/>
                  </a:bgClr>
                </a:pattFill>
                <a:ln w="38100">
                  <a:noFill/>
                  <a:miter lim="800000"/>
                </a:ln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395286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2423" y="1903"/>
                  <a:ext cx="1735" cy="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40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anose="02020603050405020304" charset="0"/>
                    <a:ea typeface="仿宋_GB2312" pitchFamily="49" charset="-122"/>
                    <a:cs typeface="+mn-cs"/>
                  </a:endParaRPr>
                </a:p>
              </p:txBody>
            </p:sp>
          </p:grpSp>
          <p:sp>
            <p:nvSpPr>
              <p:cNvPr id="395287" name="Freeform 23"/>
              <p:cNvSpPr/>
              <p:nvPr/>
            </p:nvSpPr>
            <p:spPr bwMode="auto">
              <a:xfrm>
                <a:off x="2416" y="1662"/>
                <a:ext cx="1816" cy="119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20"/>
                  </a:cxn>
                  <a:cxn ang="0">
                    <a:pos x="2190" y="720"/>
                  </a:cxn>
                  <a:cxn ang="0">
                    <a:pos x="2190" y="0"/>
                  </a:cxn>
                </a:cxnLst>
                <a:rect l="0" t="0" r="r" b="b"/>
                <a:pathLst>
                  <a:path w="2190" h="720">
                    <a:moveTo>
                      <a:pt x="0" y="0"/>
                    </a:moveTo>
                    <a:lnTo>
                      <a:pt x="0" y="720"/>
                    </a:lnTo>
                    <a:lnTo>
                      <a:pt x="2190" y="720"/>
                    </a:lnTo>
                    <a:lnTo>
                      <a:pt x="2190" y="0"/>
                    </a:lnTo>
                  </a:path>
                </a:pathLst>
              </a:cu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63495" name="xjhzja15"/>
            <p:cNvGrpSpPr/>
            <p:nvPr/>
          </p:nvGrpSpPr>
          <p:grpSpPr>
            <a:xfrm>
              <a:off x="4476" y="2130"/>
              <a:ext cx="393" cy="364"/>
              <a:chOff x="4860" y="2844"/>
              <a:chExt cx="446" cy="406"/>
            </a:xfrm>
          </p:grpSpPr>
          <p:sp>
            <p:nvSpPr>
              <p:cNvPr id="395289" name="Oval 25"/>
              <p:cNvSpPr>
                <a:spLocks noChangeArrowheads="1"/>
              </p:cNvSpPr>
              <p:nvPr/>
            </p:nvSpPr>
            <p:spPr bwMode="auto">
              <a:xfrm>
                <a:off x="4860" y="2844"/>
                <a:ext cx="406" cy="405"/>
              </a:xfrm>
              <a:prstGeom prst="ellipse">
                <a:avLst/>
              </a:prstGeom>
              <a:solidFill>
                <a:srgbClr val="FFFFFF"/>
              </a:solidFill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63503" name="Text Box 26"/>
              <p:cNvSpPr txBox="1"/>
              <p:nvPr/>
            </p:nvSpPr>
            <p:spPr>
              <a:xfrm>
                <a:off x="5006" y="2898"/>
                <a:ext cx="300" cy="312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2400" b="1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C</a:t>
                </a:r>
              </a:p>
            </p:txBody>
          </p:sp>
        </p:grpSp>
        <p:grpSp>
          <p:nvGrpSpPr>
            <p:cNvPr id="63496" name="xjhzja15"/>
            <p:cNvGrpSpPr/>
            <p:nvPr/>
          </p:nvGrpSpPr>
          <p:grpSpPr>
            <a:xfrm>
              <a:off x="3568" y="1588"/>
              <a:ext cx="400" cy="380"/>
              <a:chOff x="4860" y="2844"/>
              <a:chExt cx="446" cy="406"/>
            </a:xfrm>
          </p:grpSpPr>
          <p:sp>
            <p:nvSpPr>
              <p:cNvPr id="395292" name="Oval 28"/>
              <p:cNvSpPr>
                <a:spLocks noChangeArrowheads="1"/>
              </p:cNvSpPr>
              <p:nvPr/>
            </p:nvSpPr>
            <p:spPr bwMode="auto">
              <a:xfrm>
                <a:off x="4860" y="2844"/>
                <a:ext cx="407" cy="407"/>
              </a:xfrm>
              <a:prstGeom prst="ellipse">
                <a:avLst/>
              </a:prstGeom>
              <a:solidFill>
                <a:srgbClr val="FFFFFF"/>
              </a:solidFill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63501" name="Text Box 29"/>
              <p:cNvSpPr txBox="1"/>
              <p:nvPr/>
            </p:nvSpPr>
            <p:spPr>
              <a:xfrm>
                <a:off x="5006" y="2898"/>
                <a:ext cx="300" cy="312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2400" b="1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A</a:t>
                </a:r>
              </a:p>
            </p:txBody>
          </p:sp>
        </p:grpSp>
        <p:grpSp>
          <p:nvGrpSpPr>
            <p:cNvPr id="63497" name="xjhzja15"/>
            <p:cNvGrpSpPr/>
            <p:nvPr/>
          </p:nvGrpSpPr>
          <p:grpSpPr>
            <a:xfrm>
              <a:off x="3999" y="1881"/>
              <a:ext cx="406" cy="360"/>
              <a:chOff x="4860" y="2844"/>
              <a:chExt cx="446" cy="406"/>
            </a:xfrm>
          </p:grpSpPr>
          <p:sp>
            <p:nvSpPr>
              <p:cNvPr id="395295" name="Oval 31"/>
              <p:cNvSpPr>
                <a:spLocks noChangeArrowheads="1"/>
              </p:cNvSpPr>
              <p:nvPr/>
            </p:nvSpPr>
            <p:spPr bwMode="auto">
              <a:xfrm>
                <a:off x="4860" y="2844"/>
                <a:ext cx="406" cy="405"/>
              </a:xfrm>
              <a:prstGeom prst="ellipse">
                <a:avLst/>
              </a:prstGeom>
              <a:solidFill>
                <a:srgbClr val="FFFFFF"/>
              </a:solidFill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63499" name="Text Box 32"/>
              <p:cNvSpPr txBox="1"/>
              <p:nvPr/>
            </p:nvSpPr>
            <p:spPr>
              <a:xfrm>
                <a:off x="5006" y="2898"/>
                <a:ext cx="300" cy="312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2400" b="1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B</a:t>
                </a:r>
              </a:p>
            </p:txBody>
          </p:sp>
        </p:grpSp>
      </p:grpSp>
      <p:sp>
        <p:nvSpPr>
          <p:cNvPr id="63493" name="Rectangle 33"/>
          <p:cNvSpPr/>
          <p:nvPr/>
        </p:nvSpPr>
        <p:spPr>
          <a:xfrm>
            <a:off x="3183890" y="3250176"/>
            <a:ext cx="5768340" cy="1421908"/>
          </a:xfrm>
          <a:prstGeom prst="rect">
            <a:avLst/>
          </a:prstGeom>
          <a:noFill/>
          <a:ln w="9525">
            <a:noFill/>
          </a:ln>
        </p:spPr>
        <p:txBody>
          <a:bodyPr wrap="square" lIns="91420" tIns="45710" rIns="91420" bIns="4571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为体积相同的实心球，放入盛有某种液体的容器中，从图可知：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球的密度最大，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球所受的浮力最小。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333115" y="1472565"/>
            <a:ext cx="1275715" cy="36830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b="1"/>
          </a:p>
        </p:txBody>
      </p:sp>
      <p:sp>
        <p:nvSpPr>
          <p:cNvPr id="11" name="椭圆形标注 10"/>
          <p:cNvSpPr/>
          <p:nvPr/>
        </p:nvSpPr>
        <p:spPr>
          <a:xfrm>
            <a:off x="6068060" y="832800"/>
            <a:ext cx="2902585" cy="573405"/>
          </a:xfrm>
          <a:prstGeom prst="wedgeEllipseCallout">
            <a:avLst>
              <a:gd name="adj1" fmla="val -100253"/>
              <a:gd name="adj2" fmla="val 6256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相等，看状态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860290" y="3361055"/>
            <a:ext cx="1275715" cy="36830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b="1"/>
          </a:p>
        </p:txBody>
      </p:sp>
      <p:sp>
        <p:nvSpPr>
          <p:cNvPr id="3" name="椭圆形标注 2"/>
          <p:cNvSpPr/>
          <p:nvPr/>
        </p:nvSpPr>
        <p:spPr>
          <a:xfrm>
            <a:off x="6049645" y="2721610"/>
            <a:ext cx="2902585" cy="573405"/>
          </a:xfrm>
          <a:prstGeom prst="wedgeEllipseCallout">
            <a:avLst>
              <a:gd name="adj1" fmla="val -82334"/>
              <a:gd name="adj2" fmla="val 5963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V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相等，看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V</a:t>
            </a:r>
            <a:r>
              <a:rPr lang="zh-CN" altLang="en-US" sz="2000" b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排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91795" y="2778125"/>
            <a:ext cx="263144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密度比较，看状态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478975" y="2317750"/>
            <a:ext cx="386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162290" y="1904745"/>
            <a:ext cx="386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162290" y="3713589"/>
            <a:ext cx="386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745305" y="4092892"/>
            <a:ext cx="386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3091018" y="445316"/>
            <a:ext cx="2977042" cy="495548"/>
            <a:chOff x="2506980" y="579256"/>
            <a:chExt cx="3958508" cy="495548"/>
          </a:xfrm>
        </p:grpSpPr>
        <p:pic>
          <p:nvPicPr>
            <p:cNvPr id="50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1" name="矩形 50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tabLst>
                  <a:tab pos="1971675" algn="l"/>
                </a:tabLst>
              </a:pPr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浮力大小的比较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bldLvl="0" animBg="1"/>
      <p:bldP spid="11" grpId="0" bldLvl="0" animBg="1"/>
      <p:bldP spid="2" grpId="1" bldLvl="0" animBg="1"/>
      <p:bldP spid="3" grpId="0" bldLvl="0" animBg="1"/>
      <p:bldP spid="6" grpId="0" bldLvl="0"/>
      <p:bldP spid="7" grpId="0"/>
      <p:bldP spid="8" grpId="0"/>
      <p:bldP spid="10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2638</Words>
  <Application>Microsoft Office PowerPoint</Application>
  <PresentationFormat>全屏显示(16:9)</PresentationFormat>
  <Paragraphs>240</Paragraphs>
  <Slides>28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《七彩课堂》课件模板（新）</vt:lpstr>
      <vt:lpstr>1_《七彩课堂》课件模板（新）</vt:lpstr>
      <vt:lpstr>自定义设计方案</vt:lpstr>
      <vt:lpstr>Equation</vt:lpstr>
      <vt:lpstr>Equation.KSEE3</vt:lpstr>
      <vt:lpstr> 第十章  浮力  第3节  物体的浮沉条件及应用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53</cp:revision>
  <dcterms:created xsi:type="dcterms:W3CDTF">2018-03-01T02:03:00Z</dcterms:created>
  <dcterms:modified xsi:type="dcterms:W3CDTF">2019-11-11T06:59:09Z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2052-11.1.0.8808</vt:lpwstr>
  </property>
  <property fmtid="{D5CDD505-2E9C-101B-9397-08002B2CF9AE}" pid="3" name="KSORubyTemplateID">
    <vt:lpwstr>13</vt:lpwstr>
  </property>
</Properties>
</file>